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10287000" cx="18288000"/>
  <p:notesSz cx="6858000" cy="9144000"/>
  <p:embeddedFontLst>
    <p:embeddedFont>
      <p:font typeface="Playfair Display"/>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2" roundtripDataSignature="AMtx7mjqS4FKEDAEzQ/BlPB+JGyiWgr8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italic.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PlayfairDisplay-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layfairDisplay-bold.fntdata"/><Relationship Id="rId6" Type="http://schemas.openxmlformats.org/officeDocument/2006/relationships/slide" Target="slides/slide1.xml"/><Relationship Id="rId18" Type="http://schemas.openxmlformats.org/officeDocument/2006/relationships/font" Target="fonts/PlayfairDisplay-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2"/>
          <p:cNvSpPr/>
          <p:nvPr>
            <p:ph idx="2" type="pic"/>
          </p:nvPr>
        </p:nvSpPr>
        <p:spPr>
          <a:xfrm>
            <a:off x="1792288" y="612775"/>
            <a:ext cx="5486400" cy="4114800"/>
          </a:xfrm>
          <a:prstGeom prst="rect">
            <a:avLst/>
          </a:prstGeom>
          <a:noFill/>
          <a:ln>
            <a:noFill/>
          </a:ln>
        </p:spPr>
      </p:sp>
      <p:sp>
        <p:nvSpPr>
          <p:cNvPr id="64" name="Google Shape;64;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2C59"/>
        </a:solidFill>
      </p:bgPr>
    </p:bg>
    <p:spTree>
      <p:nvGrpSpPr>
        <p:cNvPr id="83" name="Shape 83"/>
        <p:cNvGrpSpPr/>
        <p:nvPr/>
      </p:nvGrpSpPr>
      <p:grpSpPr>
        <a:xfrm>
          <a:off x="0" y="0"/>
          <a:ext cx="0" cy="0"/>
          <a:chOff x="0" y="0"/>
          <a:chExt cx="0" cy="0"/>
        </a:xfrm>
      </p:grpSpPr>
      <p:sp>
        <p:nvSpPr>
          <p:cNvPr id="84" name="Google Shape;84;p1"/>
          <p:cNvSpPr/>
          <p:nvPr/>
        </p:nvSpPr>
        <p:spPr>
          <a:xfrm>
            <a:off x="5991117" y="3561533"/>
            <a:ext cx="6346996" cy="7755444"/>
          </a:xfrm>
          <a:custGeom>
            <a:rect b="b" l="l" r="r" t="t"/>
            <a:pathLst>
              <a:path extrusionOk="0" h="7755444" w="6346996">
                <a:moveTo>
                  <a:pt x="0" y="0"/>
                </a:moveTo>
                <a:lnTo>
                  <a:pt x="6346997" y="0"/>
                </a:lnTo>
                <a:lnTo>
                  <a:pt x="6346997" y="7755443"/>
                </a:lnTo>
                <a:lnTo>
                  <a:pt x="0" y="7755443"/>
                </a:lnTo>
                <a:lnTo>
                  <a:pt x="0" y="0"/>
                </a:lnTo>
                <a:close/>
              </a:path>
            </a:pathLst>
          </a:custGeom>
          <a:blipFill rotWithShape="1">
            <a:blip r:embed="rId3">
              <a:alphaModFix/>
            </a:blip>
            <a:stretch>
              <a:fillRect b="0" l="-648" r="0" t="-6112"/>
            </a:stretch>
          </a:blipFill>
          <a:ln>
            <a:noFill/>
          </a:ln>
        </p:spPr>
      </p:sp>
      <p:sp>
        <p:nvSpPr>
          <p:cNvPr id="85" name="Google Shape;85;p1"/>
          <p:cNvSpPr txBox="1"/>
          <p:nvPr/>
        </p:nvSpPr>
        <p:spPr>
          <a:xfrm>
            <a:off x="515841" y="1341429"/>
            <a:ext cx="13695110" cy="2220104"/>
          </a:xfrm>
          <a:prstGeom prst="rect">
            <a:avLst/>
          </a:prstGeom>
          <a:noFill/>
          <a:ln>
            <a:noFill/>
          </a:ln>
        </p:spPr>
        <p:txBody>
          <a:bodyPr anchorCtr="0" anchor="t" bIns="0" lIns="0" spcFirstLastPara="1" rIns="0" wrap="square" tIns="0">
            <a:spAutoFit/>
          </a:bodyPr>
          <a:lstStyle/>
          <a:p>
            <a:pPr indent="0" lvl="0" marL="0" marR="0" rtl="0" algn="ctr">
              <a:lnSpc>
                <a:spcPct val="114999"/>
              </a:lnSpc>
              <a:spcBef>
                <a:spcPts val="0"/>
              </a:spcBef>
              <a:spcAft>
                <a:spcPts val="0"/>
              </a:spcAft>
              <a:buNone/>
            </a:pPr>
            <a:r>
              <a:rPr b="0" i="0" lang="en-US" sz="7647" u="none" cap="none" strike="noStrike">
                <a:solidFill>
                  <a:srgbClr val="F9C2C5"/>
                </a:solidFill>
                <a:latin typeface="Arial"/>
                <a:ea typeface="Arial"/>
                <a:cs typeface="Arial"/>
                <a:sym typeface="Arial"/>
              </a:rPr>
              <a:t>Impact of Academic-Life balance on mental health</a:t>
            </a:r>
            <a:endParaRPr/>
          </a:p>
        </p:txBody>
      </p:sp>
      <p:sp>
        <p:nvSpPr>
          <p:cNvPr id="86" name="Google Shape;86;p1"/>
          <p:cNvSpPr txBox="1"/>
          <p:nvPr/>
        </p:nvSpPr>
        <p:spPr>
          <a:xfrm>
            <a:off x="14417106" y="8144955"/>
            <a:ext cx="3637243" cy="1847539"/>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2637" u="none" cap="none" strike="noStrike">
                <a:solidFill>
                  <a:srgbClr val="FFFFFF"/>
                </a:solidFill>
                <a:latin typeface="Playfair Display"/>
                <a:ea typeface="Playfair Display"/>
                <a:cs typeface="Playfair Display"/>
                <a:sym typeface="Playfair Display"/>
              </a:rPr>
              <a:t>Presentation by:</a:t>
            </a:r>
            <a:endParaRPr/>
          </a:p>
          <a:p>
            <a:pPr indent="0" lvl="0" marL="0" marR="0" rtl="0" algn="r">
              <a:lnSpc>
                <a:spcPct val="140007"/>
              </a:lnSpc>
              <a:spcBef>
                <a:spcPts val="0"/>
              </a:spcBef>
              <a:spcAft>
                <a:spcPts val="0"/>
              </a:spcAft>
              <a:buNone/>
            </a:pPr>
            <a:r>
              <a:rPr b="0" i="0" lang="en-US" sz="2637" u="none" cap="none" strike="noStrike">
                <a:solidFill>
                  <a:srgbClr val="FFFFFF"/>
                </a:solidFill>
                <a:latin typeface="Playfair Display"/>
                <a:ea typeface="Playfair Display"/>
                <a:cs typeface="Playfair Display"/>
                <a:sym typeface="Playfair Display"/>
              </a:rPr>
              <a:t>Srushti kalambe</a:t>
            </a:r>
            <a:endParaRPr b="0" i="0" sz="2637" u="none" cap="none" strike="noStrike">
              <a:solidFill>
                <a:srgbClr val="FFFFFF"/>
              </a:solidFill>
              <a:latin typeface="Playfair Display"/>
              <a:ea typeface="Playfair Display"/>
              <a:cs typeface="Playfair Display"/>
              <a:sym typeface="Playfair Display"/>
            </a:endParaRPr>
          </a:p>
          <a:p>
            <a:pPr indent="0" lvl="0" marL="0" marR="0" rtl="0" algn="r">
              <a:lnSpc>
                <a:spcPct val="140007"/>
              </a:lnSpc>
              <a:spcBef>
                <a:spcPts val="0"/>
              </a:spcBef>
              <a:spcAft>
                <a:spcPts val="0"/>
              </a:spcAft>
              <a:buNone/>
            </a:pPr>
            <a:r>
              <a:rPr b="0" i="0" lang="en-US" sz="2637" u="none" cap="none" strike="noStrike">
                <a:solidFill>
                  <a:srgbClr val="FFFFFF"/>
                </a:solidFill>
                <a:latin typeface="Playfair Display"/>
                <a:ea typeface="Playfair Display"/>
                <a:cs typeface="Playfair Display"/>
                <a:sym typeface="Playfair Display"/>
              </a:rPr>
              <a:t>Rafiq kondker</a:t>
            </a:r>
            <a:endParaRPr b="0" i="0" sz="2637" u="none" cap="none" strike="noStrike">
              <a:solidFill>
                <a:srgbClr val="FFFFFF"/>
              </a:solidFill>
              <a:latin typeface="Playfair Display"/>
              <a:ea typeface="Playfair Display"/>
              <a:cs typeface="Playfair Display"/>
              <a:sym typeface="Playfair Display"/>
            </a:endParaRPr>
          </a:p>
          <a:p>
            <a:pPr indent="0" lvl="0" marL="0" marR="0" rtl="0" algn="r">
              <a:lnSpc>
                <a:spcPct val="140007"/>
              </a:lnSpc>
              <a:spcBef>
                <a:spcPts val="0"/>
              </a:spcBef>
              <a:spcAft>
                <a:spcPts val="0"/>
              </a:spcAft>
              <a:buNone/>
            </a:pPr>
            <a:r>
              <a:rPr b="0" i="0" lang="en-US" sz="2637" u="none" cap="none" strike="noStrike">
                <a:solidFill>
                  <a:srgbClr val="FFFFFF"/>
                </a:solidFill>
                <a:latin typeface="Playfair Display"/>
                <a:ea typeface="Playfair Display"/>
                <a:cs typeface="Playfair Display"/>
                <a:sym typeface="Playfair Display"/>
              </a:rPr>
              <a:t>Darshit Dasadia</a:t>
            </a:r>
            <a:endParaRPr b="0" i="0" sz="2637" u="none" cap="none" strike="noStrike">
              <a:solidFill>
                <a:srgbClr val="FFFFFF"/>
              </a:solidFill>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0" st="0"/>
                                            </p:txEl>
                                          </p:spTgt>
                                        </p:tgtEl>
                                        <p:attrNameLst>
                                          <p:attrName>style.visibility</p:attrName>
                                        </p:attrNameLst>
                                      </p:cBhvr>
                                      <p:to>
                                        <p:strVal val="visible"/>
                                      </p:to>
                                    </p:set>
                                    <p:animEffect filter="fade" transition="in">
                                      <p:cBhvr>
                                        <p:cTn dur="1000"/>
                                        <p:tgtEl>
                                          <p:spTgt spid="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1" st="1"/>
                                            </p:txEl>
                                          </p:spTgt>
                                        </p:tgtEl>
                                        <p:attrNameLst>
                                          <p:attrName>style.visibility</p:attrName>
                                        </p:attrNameLst>
                                      </p:cBhvr>
                                      <p:to>
                                        <p:strVal val="visible"/>
                                      </p:to>
                                    </p:set>
                                    <p:animEffect filter="fade" transition="in">
                                      <p:cBhvr>
                                        <p:cTn dur="1000"/>
                                        <p:tgtEl>
                                          <p:spTgt spid="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2" st="2"/>
                                            </p:txEl>
                                          </p:spTgt>
                                        </p:tgtEl>
                                        <p:attrNameLst>
                                          <p:attrName>style.visibility</p:attrName>
                                        </p:attrNameLst>
                                      </p:cBhvr>
                                      <p:to>
                                        <p:strVal val="visible"/>
                                      </p:to>
                                    </p:set>
                                    <p:animEffect filter="fade" transition="in">
                                      <p:cBhvr>
                                        <p:cTn dur="1000"/>
                                        <p:tgtEl>
                                          <p:spTgt spid="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3" st="3"/>
                                            </p:txEl>
                                          </p:spTgt>
                                        </p:tgtEl>
                                        <p:attrNameLst>
                                          <p:attrName>style.visibility</p:attrName>
                                        </p:attrNameLst>
                                      </p:cBhvr>
                                      <p:to>
                                        <p:strVal val="visible"/>
                                      </p:to>
                                    </p:set>
                                    <p:animEffect filter="fade" transition="in">
                                      <p:cBhvr>
                                        <p:cTn dur="1000"/>
                                        <p:tgtEl>
                                          <p:spTgt spid="8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2C59"/>
        </a:solidFill>
      </p:bgPr>
    </p:bg>
    <p:spTree>
      <p:nvGrpSpPr>
        <p:cNvPr id="165" name="Shape 165"/>
        <p:cNvGrpSpPr/>
        <p:nvPr/>
      </p:nvGrpSpPr>
      <p:grpSpPr>
        <a:xfrm>
          <a:off x="0" y="0"/>
          <a:ext cx="0" cy="0"/>
          <a:chOff x="0" y="0"/>
          <a:chExt cx="0" cy="0"/>
        </a:xfrm>
      </p:grpSpPr>
      <p:sp>
        <p:nvSpPr>
          <p:cNvPr id="166" name="Google Shape;166;p10"/>
          <p:cNvSpPr/>
          <p:nvPr/>
        </p:nvSpPr>
        <p:spPr>
          <a:xfrm>
            <a:off x="-778658" y="5570360"/>
            <a:ext cx="7558093" cy="6821179"/>
          </a:xfrm>
          <a:custGeom>
            <a:rect b="b" l="l" r="r" t="t"/>
            <a:pathLst>
              <a:path extrusionOk="0" h="6821179" w="7558093">
                <a:moveTo>
                  <a:pt x="0" y="0"/>
                </a:moveTo>
                <a:lnTo>
                  <a:pt x="7558093" y="0"/>
                </a:lnTo>
                <a:lnTo>
                  <a:pt x="7558093" y="6821179"/>
                </a:lnTo>
                <a:lnTo>
                  <a:pt x="0" y="6821179"/>
                </a:lnTo>
                <a:lnTo>
                  <a:pt x="0" y="0"/>
                </a:lnTo>
                <a:close/>
              </a:path>
            </a:pathLst>
          </a:custGeom>
          <a:blipFill rotWithShape="1">
            <a:blip r:embed="rId3">
              <a:alphaModFix/>
            </a:blip>
            <a:stretch>
              <a:fillRect b="0" l="0" r="0" t="0"/>
            </a:stretch>
          </a:blipFill>
          <a:ln>
            <a:noFill/>
          </a:ln>
        </p:spPr>
      </p:sp>
      <p:sp>
        <p:nvSpPr>
          <p:cNvPr id="167" name="Google Shape;167;p10"/>
          <p:cNvSpPr txBox="1"/>
          <p:nvPr/>
        </p:nvSpPr>
        <p:spPr>
          <a:xfrm>
            <a:off x="194810" y="393700"/>
            <a:ext cx="18093190" cy="474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900" u="sng" cap="none" strike="noStrike">
                <a:solidFill>
                  <a:srgbClr val="FFFFFF"/>
                </a:solidFill>
                <a:latin typeface="Arial"/>
                <a:ea typeface="Arial"/>
                <a:cs typeface="Arial"/>
                <a:sym typeface="Arial"/>
              </a:rPr>
              <a:t>ANOVA : Age Groups vs. Feeling pressured by academic workload</a:t>
            </a:r>
            <a:endParaRPr/>
          </a:p>
          <a:p>
            <a:pPr indent="0" lvl="0" marL="0" marR="0" rtl="0" algn="l">
              <a:lnSpc>
                <a:spcPct val="140000"/>
              </a:lnSpc>
              <a:spcBef>
                <a:spcPts val="0"/>
              </a:spcBef>
              <a:spcAft>
                <a:spcPts val="0"/>
              </a:spcAft>
              <a:buNone/>
            </a:pPr>
            <a:r>
              <a:rPr b="0" i="0" lang="en-US" sz="2400" u="none" cap="none" strike="noStrike">
                <a:solidFill>
                  <a:srgbClr val="FFFFFF"/>
                </a:solidFill>
                <a:latin typeface="Arial"/>
                <a:ea typeface="Arial"/>
                <a:cs typeface="Arial"/>
                <a:sym typeface="Arial"/>
              </a:rPr>
              <a:t>ANOVA is used when comparing the means of more than two groups. In this case, it’s being used to see if there is a significant difference in how different age groups (e.g., 15-20, 21-25, 25 and above) feel about academic workload pressure.</a:t>
            </a:r>
            <a:endParaRPr/>
          </a:p>
          <a:p>
            <a:pPr indent="0" lvl="0" marL="0" marR="0" rtl="0" algn="l">
              <a:lnSpc>
                <a:spcPct val="140000"/>
              </a:lnSpc>
              <a:spcBef>
                <a:spcPts val="0"/>
              </a:spcBef>
              <a:spcAft>
                <a:spcPts val="0"/>
              </a:spcAft>
              <a:buNone/>
            </a:pPr>
            <a:r>
              <a:t/>
            </a:r>
            <a:endParaRPr b="0" i="0" sz="2400" u="none" cap="none" strike="noStrike">
              <a:solidFill>
                <a:srgbClr val="FFFFFF"/>
              </a:solidFill>
              <a:latin typeface="Arial"/>
              <a:ea typeface="Arial"/>
              <a:cs typeface="Arial"/>
              <a:sym typeface="Arial"/>
            </a:endParaRPr>
          </a:p>
          <a:p>
            <a:pPr indent="-259081" lvl="1" marL="518164" marR="0" rtl="0" algn="l">
              <a:lnSpc>
                <a:spcPct val="140000"/>
              </a:lnSpc>
              <a:spcBef>
                <a:spcPts val="0"/>
              </a:spcBef>
              <a:spcAft>
                <a:spcPts val="0"/>
              </a:spcAft>
              <a:buClr>
                <a:srgbClr val="FFFFFF"/>
              </a:buClr>
              <a:buSzPts val="2400"/>
              <a:buFont typeface="Arial"/>
              <a:buChar char="•"/>
            </a:pPr>
            <a:r>
              <a:rPr b="0" i="0" lang="en-US" sz="2400" u="none" cap="none" strike="noStrike">
                <a:solidFill>
                  <a:srgbClr val="FFFFFF"/>
                </a:solidFill>
                <a:latin typeface="Arial"/>
                <a:ea typeface="Arial"/>
                <a:cs typeface="Arial"/>
                <a:sym typeface="Arial"/>
              </a:rPr>
              <a:t>Null Hypothesis (H₀): There is no difference in feeling pressured by academic workload among the different age groups.</a:t>
            </a:r>
            <a:endParaRPr/>
          </a:p>
          <a:p>
            <a:pPr indent="-259081" lvl="1" marL="518164" marR="0" rtl="0" algn="l">
              <a:lnSpc>
                <a:spcPct val="140000"/>
              </a:lnSpc>
              <a:spcBef>
                <a:spcPts val="0"/>
              </a:spcBef>
              <a:spcAft>
                <a:spcPts val="0"/>
              </a:spcAft>
              <a:buClr>
                <a:srgbClr val="FFFFFF"/>
              </a:buClr>
              <a:buSzPts val="2400"/>
              <a:buFont typeface="Arial"/>
              <a:buChar char="•"/>
            </a:pPr>
            <a:r>
              <a:rPr b="0" i="0" lang="en-US" sz="2400" u="none" cap="none" strike="noStrike">
                <a:solidFill>
                  <a:srgbClr val="FFFFFF"/>
                </a:solidFill>
                <a:latin typeface="Arial"/>
                <a:ea typeface="Arial"/>
                <a:cs typeface="Arial"/>
                <a:sym typeface="Arial"/>
              </a:rPr>
              <a:t>Alternative Hypothesis (H₁): At least one age group differs significantly in how pressured they feel by academic workload.</a:t>
            </a:r>
            <a:endParaRPr/>
          </a:p>
          <a:p>
            <a:pPr indent="0" lvl="0" marL="0" marR="0" rtl="0" algn="l">
              <a:lnSpc>
                <a:spcPct val="140000"/>
              </a:lnSpc>
              <a:spcBef>
                <a:spcPts val="0"/>
              </a:spcBef>
              <a:spcAft>
                <a:spcPts val="0"/>
              </a:spcAft>
              <a:buNone/>
            </a:pPr>
            <a:r>
              <a:t/>
            </a:r>
            <a:endParaRPr b="0" i="0" sz="2400" u="none" cap="none" strike="noStrike">
              <a:solidFill>
                <a:srgbClr val="FFFFFF"/>
              </a:solidFill>
              <a:latin typeface="Arial"/>
              <a:ea typeface="Arial"/>
              <a:cs typeface="Arial"/>
              <a:sym typeface="Arial"/>
            </a:endParaRPr>
          </a:p>
          <a:p>
            <a:pPr indent="0" lvl="0" marL="0" marR="0" rtl="0" algn="l">
              <a:lnSpc>
                <a:spcPct val="140000"/>
              </a:lnSpc>
              <a:spcBef>
                <a:spcPts val="0"/>
              </a:spcBef>
              <a:spcAft>
                <a:spcPts val="0"/>
              </a:spcAft>
              <a:buNone/>
            </a:pPr>
            <a:r>
              <a:rPr b="1" i="0" lang="en-US" sz="2500" u="sng" cap="none" strike="noStrike">
                <a:solidFill>
                  <a:srgbClr val="FFFFFF"/>
                </a:solidFill>
                <a:latin typeface="Arial"/>
                <a:ea typeface="Arial"/>
                <a:cs typeface="Arial"/>
                <a:sym typeface="Arial"/>
              </a:rPr>
              <a:t>p-value :0.0024</a:t>
            </a:r>
            <a:endParaRPr/>
          </a:p>
          <a:p>
            <a:pPr indent="0" lvl="0" marL="0" marR="0" rtl="0" algn="l">
              <a:lnSpc>
                <a:spcPct val="140000"/>
              </a:lnSpc>
              <a:spcBef>
                <a:spcPts val="0"/>
              </a:spcBef>
              <a:spcAft>
                <a:spcPts val="0"/>
              </a:spcAft>
              <a:buNone/>
            </a:pPr>
            <a:r>
              <a:rPr b="0" i="0" lang="en-US" sz="2400" u="none" cap="none" strike="noStrike">
                <a:solidFill>
                  <a:srgbClr val="FFFFFF"/>
                </a:solidFill>
                <a:latin typeface="Arial"/>
                <a:ea typeface="Arial"/>
                <a:cs typeface="Arial"/>
                <a:sym typeface="Arial"/>
              </a:rPr>
              <a:t>A p-value less than 0.05 indicates that we reject the null hypothesis. </a:t>
            </a:r>
            <a:endParaRPr/>
          </a:p>
          <a:p>
            <a:pPr indent="0" lvl="0" marL="0" marR="0" rtl="0" algn="l">
              <a:lnSpc>
                <a:spcPct val="140000"/>
              </a:lnSpc>
              <a:spcBef>
                <a:spcPts val="0"/>
              </a:spcBef>
              <a:spcAft>
                <a:spcPts val="0"/>
              </a:spcAft>
              <a:buNone/>
            </a:pPr>
            <a:r>
              <a:rPr b="1" i="0" lang="en-US" sz="2600" u="none" cap="none" strike="noStrike">
                <a:solidFill>
                  <a:srgbClr val="FFFFFF"/>
                </a:solidFill>
                <a:latin typeface="Arial"/>
                <a:ea typeface="Arial"/>
                <a:cs typeface="Arial"/>
                <a:sym typeface="Arial"/>
              </a:rPr>
              <a:t>This means that there is a significant difference in academic workload pressure across the different age groups.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0" st="0"/>
                                            </p:txEl>
                                          </p:spTgt>
                                        </p:tgtEl>
                                        <p:attrNameLst>
                                          <p:attrName>style.visibility</p:attrName>
                                        </p:attrNameLst>
                                      </p:cBhvr>
                                      <p:to>
                                        <p:strVal val="visible"/>
                                      </p:to>
                                    </p:set>
                                    <p:animEffect filter="fade" transition="in">
                                      <p:cBhvr>
                                        <p:cTn dur="1000"/>
                                        <p:tgtEl>
                                          <p:spTgt spid="1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1" st="1"/>
                                            </p:txEl>
                                          </p:spTgt>
                                        </p:tgtEl>
                                        <p:attrNameLst>
                                          <p:attrName>style.visibility</p:attrName>
                                        </p:attrNameLst>
                                      </p:cBhvr>
                                      <p:to>
                                        <p:strVal val="visible"/>
                                      </p:to>
                                    </p:set>
                                    <p:animEffect filter="fade" transition="in">
                                      <p:cBhvr>
                                        <p:cTn dur="1000"/>
                                        <p:tgtEl>
                                          <p:spTgt spid="1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2" st="2"/>
                                            </p:txEl>
                                          </p:spTgt>
                                        </p:tgtEl>
                                        <p:attrNameLst>
                                          <p:attrName>style.visibility</p:attrName>
                                        </p:attrNameLst>
                                      </p:cBhvr>
                                      <p:to>
                                        <p:strVal val="visible"/>
                                      </p:to>
                                    </p:set>
                                    <p:animEffect filter="fade" transition="in">
                                      <p:cBhvr>
                                        <p:cTn dur="1000"/>
                                        <p:tgtEl>
                                          <p:spTgt spid="1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3" st="3"/>
                                            </p:txEl>
                                          </p:spTgt>
                                        </p:tgtEl>
                                        <p:attrNameLst>
                                          <p:attrName>style.visibility</p:attrName>
                                        </p:attrNameLst>
                                      </p:cBhvr>
                                      <p:to>
                                        <p:strVal val="visible"/>
                                      </p:to>
                                    </p:set>
                                    <p:animEffect filter="fade" transition="in">
                                      <p:cBhvr>
                                        <p:cTn dur="1000"/>
                                        <p:tgtEl>
                                          <p:spTgt spid="1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4" st="4"/>
                                            </p:txEl>
                                          </p:spTgt>
                                        </p:tgtEl>
                                        <p:attrNameLst>
                                          <p:attrName>style.visibility</p:attrName>
                                        </p:attrNameLst>
                                      </p:cBhvr>
                                      <p:to>
                                        <p:strVal val="visible"/>
                                      </p:to>
                                    </p:set>
                                    <p:animEffect filter="fade" transition="in">
                                      <p:cBhvr>
                                        <p:cTn dur="1000"/>
                                        <p:tgtEl>
                                          <p:spTgt spid="1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5" st="5"/>
                                            </p:txEl>
                                          </p:spTgt>
                                        </p:tgtEl>
                                        <p:attrNameLst>
                                          <p:attrName>style.visibility</p:attrName>
                                        </p:attrNameLst>
                                      </p:cBhvr>
                                      <p:to>
                                        <p:strVal val="visible"/>
                                      </p:to>
                                    </p:set>
                                    <p:animEffect filter="fade" transition="in">
                                      <p:cBhvr>
                                        <p:cTn dur="1000"/>
                                        <p:tgtEl>
                                          <p:spTgt spid="16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6" st="6"/>
                                            </p:txEl>
                                          </p:spTgt>
                                        </p:tgtEl>
                                        <p:attrNameLst>
                                          <p:attrName>style.visibility</p:attrName>
                                        </p:attrNameLst>
                                      </p:cBhvr>
                                      <p:to>
                                        <p:strVal val="visible"/>
                                      </p:to>
                                    </p:set>
                                    <p:animEffect filter="fade" transition="in">
                                      <p:cBhvr>
                                        <p:cTn dur="1000"/>
                                        <p:tgtEl>
                                          <p:spTgt spid="16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7" st="7"/>
                                            </p:txEl>
                                          </p:spTgt>
                                        </p:tgtEl>
                                        <p:attrNameLst>
                                          <p:attrName>style.visibility</p:attrName>
                                        </p:attrNameLst>
                                      </p:cBhvr>
                                      <p:to>
                                        <p:strVal val="visible"/>
                                      </p:to>
                                    </p:set>
                                    <p:animEffect filter="fade" transition="in">
                                      <p:cBhvr>
                                        <p:cTn dur="1000"/>
                                        <p:tgtEl>
                                          <p:spTgt spid="16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8" st="8"/>
                                            </p:txEl>
                                          </p:spTgt>
                                        </p:tgtEl>
                                        <p:attrNameLst>
                                          <p:attrName>style.visibility</p:attrName>
                                        </p:attrNameLst>
                                      </p:cBhvr>
                                      <p:to>
                                        <p:strVal val="visible"/>
                                      </p:to>
                                    </p:set>
                                    <p:animEffect filter="fade" transition="in">
                                      <p:cBhvr>
                                        <p:cTn dur="1000"/>
                                        <p:tgtEl>
                                          <p:spTgt spid="16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2C59"/>
        </a:solidFill>
      </p:bgPr>
    </p:bg>
    <p:spTree>
      <p:nvGrpSpPr>
        <p:cNvPr id="171" name="Shape 171"/>
        <p:cNvGrpSpPr/>
        <p:nvPr/>
      </p:nvGrpSpPr>
      <p:grpSpPr>
        <a:xfrm>
          <a:off x="0" y="0"/>
          <a:ext cx="0" cy="0"/>
          <a:chOff x="0" y="0"/>
          <a:chExt cx="0" cy="0"/>
        </a:xfrm>
      </p:grpSpPr>
      <p:sp>
        <p:nvSpPr>
          <p:cNvPr id="172" name="Google Shape;172;p11"/>
          <p:cNvSpPr/>
          <p:nvPr/>
        </p:nvSpPr>
        <p:spPr>
          <a:xfrm>
            <a:off x="-3011741" y="4780719"/>
            <a:ext cx="9550793" cy="8229600"/>
          </a:xfrm>
          <a:custGeom>
            <a:rect b="b" l="l" r="r" t="t"/>
            <a:pathLst>
              <a:path extrusionOk="0" h="8229600" w="9550793">
                <a:moveTo>
                  <a:pt x="0" y="0"/>
                </a:moveTo>
                <a:lnTo>
                  <a:pt x="9550793" y="0"/>
                </a:lnTo>
                <a:lnTo>
                  <a:pt x="9550793" y="8229600"/>
                </a:lnTo>
                <a:lnTo>
                  <a:pt x="0" y="8229600"/>
                </a:lnTo>
                <a:lnTo>
                  <a:pt x="0" y="0"/>
                </a:lnTo>
                <a:close/>
              </a:path>
            </a:pathLst>
          </a:custGeom>
          <a:blipFill rotWithShape="1">
            <a:blip r:embed="rId3">
              <a:alphaModFix/>
            </a:blip>
            <a:stretch>
              <a:fillRect b="0" l="0" r="0" t="0"/>
            </a:stretch>
          </a:blipFill>
          <a:ln>
            <a:noFill/>
          </a:ln>
        </p:spPr>
      </p:sp>
      <p:sp>
        <p:nvSpPr>
          <p:cNvPr id="173" name="Google Shape;173;p11"/>
          <p:cNvSpPr txBox="1"/>
          <p:nvPr/>
        </p:nvSpPr>
        <p:spPr>
          <a:xfrm>
            <a:off x="0" y="14760150"/>
            <a:ext cx="14615400" cy="757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Conclusion:</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This analysis provides valuable insights into the relationship between gender, age, academic pressure, and the challenges students face in balancing academic and personal life.</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Gender influences the challenges of balancing academic and personal life, and addressing these differences can help create more inclusive support systems.</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Age-related differences in academic pressure call for targeted stress management programs that cater to specific age groups.</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Universities should implement support systems that address both gender and age-specific needs.</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This comprehensive analysis provides a clear direction for improving student well-being and academic success through targeted interventions that consider both age and gender factors. Institutions should adopt data-driven strategies to enhance the overall student experience.</a:t>
            </a:r>
            <a:endParaRPr sz="3200">
              <a:solidFill>
                <a:schemeClr val="lt1"/>
              </a:solidFill>
              <a:latin typeface="Calibri"/>
              <a:ea typeface="Calibri"/>
              <a:cs typeface="Calibri"/>
              <a:sym typeface="Calibri"/>
            </a:endParaRPr>
          </a:p>
          <a:p>
            <a:pPr indent="0" lvl="0" marL="0" rtl="0" algn="l">
              <a:spcBef>
                <a:spcPts val="0"/>
              </a:spcBef>
              <a:spcAft>
                <a:spcPts val="0"/>
              </a:spcAft>
              <a:buNone/>
            </a:pPr>
            <a:r>
              <a:rPr lang="en-US" sz="3200">
                <a:solidFill>
                  <a:schemeClr val="lt1"/>
                </a:solidFill>
                <a:latin typeface="Calibri"/>
                <a:ea typeface="Calibri"/>
                <a:cs typeface="Calibri"/>
                <a:sym typeface="Calibri"/>
              </a:rPr>
              <a:t>specific age groups.</a:t>
            </a:r>
            <a:endParaRPr sz="3200">
              <a:solidFill>
                <a:schemeClr val="lt1"/>
              </a:solidFill>
              <a:latin typeface="Calibri"/>
              <a:ea typeface="Calibri"/>
              <a:cs typeface="Calibri"/>
              <a:sym typeface="Calibri"/>
            </a:endParaRPr>
          </a:p>
        </p:txBody>
      </p:sp>
      <p:sp>
        <p:nvSpPr>
          <p:cNvPr id="174" name="Google Shape;174;p11"/>
          <p:cNvSpPr txBox="1"/>
          <p:nvPr/>
        </p:nvSpPr>
        <p:spPr>
          <a:xfrm>
            <a:off x="152400" y="152400"/>
            <a:ext cx="17646300" cy="609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Conclusion:</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This analysis provides valuable insights into the relationship between gender, age, academic pressure, and the challenges students face in balancing academic and personal life.</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Gender influences the challenges of balancing academic and personal life, and addressing these differences can help create more inclusive support systems.</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Age-related differences in academic pressure call for targeted stress management programs that cater to specific age groups.</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Universities should implement support systems that address both gender and age-specific needs.</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This comprehensive analysis provides a clear direction for improving student well-being and academic success through targeted interventions that consider both age and gender factors. Institutions should adopt data-driven strategies to enhance the overall student experience.</a:t>
            </a:r>
            <a:endParaRPr sz="3200">
              <a:solidFill>
                <a:schemeClr val="lt1"/>
              </a:solidFill>
              <a:latin typeface="Calibri"/>
              <a:ea typeface="Calibri"/>
              <a:cs typeface="Calibri"/>
              <a:sym typeface="Calibri"/>
            </a:endParaRPr>
          </a:p>
          <a:p>
            <a:pPr indent="0" lvl="0" marL="0" rtl="0" algn="l">
              <a:spcBef>
                <a:spcPts val="0"/>
              </a:spcBef>
              <a:spcAft>
                <a:spcPts val="0"/>
              </a:spcAft>
              <a:buNone/>
            </a:pPr>
            <a:r>
              <a:rPr lang="en-US" sz="3200">
                <a:solidFill>
                  <a:schemeClr val="lt1"/>
                </a:solidFill>
                <a:latin typeface="Calibri"/>
                <a:ea typeface="Calibri"/>
                <a:cs typeface="Calibri"/>
                <a:sym typeface="Calibri"/>
              </a:rPr>
              <a:t>specific age groups.</a:t>
            </a:r>
            <a:endParaRPr sz="32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2C59"/>
        </a:solidFill>
      </p:bgPr>
    </p:bg>
    <p:spTree>
      <p:nvGrpSpPr>
        <p:cNvPr id="178" name="Shape 178"/>
        <p:cNvGrpSpPr/>
        <p:nvPr/>
      </p:nvGrpSpPr>
      <p:grpSpPr>
        <a:xfrm>
          <a:off x="0" y="0"/>
          <a:ext cx="0" cy="0"/>
          <a:chOff x="0" y="0"/>
          <a:chExt cx="0" cy="0"/>
        </a:xfrm>
      </p:grpSpPr>
      <p:sp>
        <p:nvSpPr>
          <p:cNvPr id="179" name="Google Shape;179;p12"/>
          <p:cNvSpPr txBox="1"/>
          <p:nvPr/>
        </p:nvSpPr>
        <p:spPr>
          <a:xfrm>
            <a:off x="4549295" y="3215259"/>
            <a:ext cx="9189411" cy="1168696"/>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0" i="0" lang="en-US" sz="6811" u="none" cap="none" strike="noStrike">
                <a:solidFill>
                  <a:srgbClr val="DC848A"/>
                </a:solidFill>
                <a:latin typeface="Arial"/>
                <a:ea typeface="Arial"/>
                <a:cs typeface="Arial"/>
                <a:sym typeface="Arial"/>
              </a:rPr>
              <a:t>Thanks</a:t>
            </a:r>
            <a:endParaRPr/>
          </a:p>
        </p:txBody>
      </p:sp>
      <p:sp>
        <p:nvSpPr>
          <p:cNvPr id="180" name="Google Shape;180;p12"/>
          <p:cNvSpPr txBox="1"/>
          <p:nvPr/>
        </p:nvSpPr>
        <p:spPr>
          <a:xfrm>
            <a:off x="15922037" y="8922131"/>
            <a:ext cx="2184303" cy="1969356"/>
          </a:xfrm>
          <a:prstGeom prst="rect">
            <a:avLst/>
          </a:prstGeom>
          <a:noFill/>
          <a:ln>
            <a:noFill/>
          </a:ln>
        </p:spPr>
        <p:txBody>
          <a:bodyPr anchorCtr="0" anchor="t" bIns="0" lIns="0" spcFirstLastPara="1" rIns="0" wrap="square" tIns="0">
            <a:spAutoFit/>
          </a:bodyPr>
          <a:lstStyle/>
          <a:p>
            <a:pPr indent="0" lvl="0" marL="0" marR="0" rtl="0" algn="ctr">
              <a:lnSpc>
                <a:spcPct val="139964"/>
              </a:lnSpc>
              <a:spcBef>
                <a:spcPts val="0"/>
              </a:spcBef>
              <a:spcAft>
                <a:spcPts val="0"/>
              </a:spcAft>
              <a:buNone/>
            </a:pPr>
            <a:r>
              <a:rPr b="0" i="0" lang="en-US" sz="2242" u="none" cap="none" strike="noStrike">
                <a:solidFill>
                  <a:srgbClr val="FFFFFF"/>
                </a:solidFill>
                <a:latin typeface="Playfair Display"/>
                <a:ea typeface="Playfair Display"/>
                <a:cs typeface="Playfair Display"/>
                <a:sym typeface="Playfair Display"/>
              </a:rPr>
              <a:t>Srushti kalambe</a:t>
            </a:r>
            <a:endParaRPr b="0" i="0" sz="2242" u="none" cap="none" strike="noStrike">
              <a:solidFill>
                <a:srgbClr val="FFFFFF"/>
              </a:solidFill>
              <a:latin typeface="Playfair Display"/>
              <a:ea typeface="Playfair Display"/>
              <a:cs typeface="Playfair Display"/>
              <a:sym typeface="Playfair Display"/>
            </a:endParaRPr>
          </a:p>
          <a:p>
            <a:pPr indent="0" lvl="0" marL="0" marR="0" rtl="0" algn="ctr">
              <a:lnSpc>
                <a:spcPct val="139964"/>
              </a:lnSpc>
              <a:spcBef>
                <a:spcPts val="0"/>
              </a:spcBef>
              <a:spcAft>
                <a:spcPts val="0"/>
              </a:spcAft>
              <a:buNone/>
            </a:pPr>
            <a:r>
              <a:rPr b="0" i="0" lang="en-US" sz="2242" u="none" cap="none" strike="noStrike">
                <a:solidFill>
                  <a:srgbClr val="FFFFFF"/>
                </a:solidFill>
                <a:latin typeface="Playfair Display"/>
                <a:ea typeface="Playfair Display"/>
                <a:cs typeface="Playfair Display"/>
                <a:sym typeface="Playfair Display"/>
              </a:rPr>
              <a:t>Rafiq kondker</a:t>
            </a:r>
            <a:endParaRPr b="0" i="0" sz="2242" u="none" cap="none" strike="noStrike">
              <a:solidFill>
                <a:srgbClr val="FFFFFF"/>
              </a:solidFill>
              <a:latin typeface="Playfair Display"/>
              <a:ea typeface="Playfair Display"/>
              <a:cs typeface="Playfair Display"/>
              <a:sym typeface="Playfair Display"/>
            </a:endParaRPr>
          </a:p>
          <a:p>
            <a:pPr indent="0" lvl="0" marL="0" marR="0" rtl="0" algn="ctr">
              <a:lnSpc>
                <a:spcPct val="139964"/>
              </a:lnSpc>
              <a:spcBef>
                <a:spcPts val="0"/>
              </a:spcBef>
              <a:spcAft>
                <a:spcPts val="0"/>
              </a:spcAft>
              <a:buNone/>
            </a:pPr>
            <a:r>
              <a:rPr b="0" i="0" lang="en-US" sz="2242" u="none" cap="none" strike="noStrike">
                <a:solidFill>
                  <a:srgbClr val="FFFFFF"/>
                </a:solidFill>
                <a:latin typeface="Playfair Display"/>
                <a:ea typeface="Playfair Display"/>
                <a:cs typeface="Playfair Display"/>
                <a:sym typeface="Playfair Display"/>
              </a:rPr>
              <a:t>Darshit Dasadia</a:t>
            </a:r>
            <a:endParaRPr b="0" i="0" sz="2242" u="none" cap="none" strike="noStrike">
              <a:solidFill>
                <a:srgbClr val="FFFFFF"/>
              </a:solidFill>
              <a:latin typeface="Playfair Display"/>
              <a:ea typeface="Playfair Display"/>
              <a:cs typeface="Playfair Display"/>
              <a:sym typeface="Playfair Display"/>
            </a:endParaRPr>
          </a:p>
          <a:p>
            <a:pPr indent="0" lvl="0" marL="0" marR="0" rtl="0" algn="ctr">
              <a:lnSpc>
                <a:spcPct val="139964"/>
              </a:lnSpc>
              <a:spcBef>
                <a:spcPts val="0"/>
              </a:spcBef>
              <a:spcAft>
                <a:spcPts val="0"/>
              </a:spcAft>
              <a:buNone/>
            </a:pPr>
            <a:r>
              <a:t/>
            </a:r>
            <a:endParaRPr b="0" i="0" sz="2242" u="none" cap="none" strike="noStrike">
              <a:solidFill>
                <a:srgbClr val="FFFFFF"/>
              </a:solidFill>
              <a:latin typeface="Playfair Display"/>
              <a:ea typeface="Playfair Display"/>
              <a:cs typeface="Playfair Display"/>
              <a:sym typeface="Playfair Display"/>
            </a:endParaRPr>
          </a:p>
          <a:p>
            <a:pPr indent="0" lvl="0" marL="0" marR="0" rtl="0" algn="ctr">
              <a:lnSpc>
                <a:spcPct val="139964"/>
              </a:lnSpc>
              <a:spcBef>
                <a:spcPts val="0"/>
              </a:spcBef>
              <a:spcAft>
                <a:spcPts val="0"/>
              </a:spcAft>
              <a:buNone/>
            </a:pPr>
            <a:r>
              <a:t/>
            </a:r>
            <a:endParaRPr b="0" i="0" sz="2242" u="none" cap="none" strike="noStrike">
              <a:solidFill>
                <a:srgbClr val="FFFFFF"/>
              </a:solidFill>
              <a:latin typeface="Playfair Display"/>
              <a:ea typeface="Playfair Display"/>
              <a:cs typeface="Playfair Display"/>
              <a:sym typeface="Playfair Display"/>
            </a:endParaRPr>
          </a:p>
        </p:txBody>
      </p:sp>
      <p:sp>
        <p:nvSpPr>
          <p:cNvPr id="181" name="Google Shape;181;p12"/>
          <p:cNvSpPr/>
          <p:nvPr/>
        </p:nvSpPr>
        <p:spPr>
          <a:xfrm>
            <a:off x="-3240703" y="5662115"/>
            <a:ext cx="9118670" cy="8229600"/>
          </a:xfrm>
          <a:custGeom>
            <a:rect b="b" l="l" r="r" t="t"/>
            <a:pathLst>
              <a:path extrusionOk="0" h="8229600" w="9118670">
                <a:moveTo>
                  <a:pt x="0" y="0"/>
                </a:moveTo>
                <a:lnTo>
                  <a:pt x="9118670" y="0"/>
                </a:lnTo>
                <a:lnTo>
                  <a:pt x="9118670" y="8229600"/>
                </a:lnTo>
                <a:lnTo>
                  <a:pt x="0" y="8229600"/>
                </a:lnTo>
                <a:lnTo>
                  <a:pt x="0" y="0"/>
                </a:lnTo>
                <a:close/>
              </a:path>
            </a:pathLst>
          </a:custGeom>
          <a:blipFill rotWithShape="1">
            <a:blip r:embed="rId3">
              <a:alphaModFix/>
            </a:blip>
            <a:stretch>
              <a:fillRect b="0" l="0" r="0" t="0"/>
            </a:stretch>
          </a:blipFill>
          <a:ln>
            <a:noFill/>
          </a:ln>
        </p:spPr>
      </p:sp>
      <p:sp>
        <p:nvSpPr>
          <p:cNvPr id="182" name="Google Shape;182;p12"/>
          <p:cNvSpPr/>
          <p:nvPr/>
        </p:nvSpPr>
        <p:spPr>
          <a:xfrm>
            <a:off x="12141005" y="-3281157"/>
            <a:ext cx="8762245" cy="7907926"/>
          </a:xfrm>
          <a:custGeom>
            <a:rect b="b" l="l" r="r" t="t"/>
            <a:pathLst>
              <a:path extrusionOk="0" h="7907926" w="8762245">
                <a:moveTo>
                  <a:pt x="0" y="0"/>
                </a:moveTo>
                <a:lnTo>
                  <a:pt x="8762245" y="0"/>
                </a:lnTo>
                <a:lnTo>
                  <a:pt x="8762245" y="7907926"/>
                </a:lnTo>
                <a:lnTo>
                  <a:pt x="0" y="7907926"/>
                </a:lnTo>
                <a:lnTo>
                  <a:pt x="0" y="0"/>
                </a:lnTo>
                <a:close/>
              </a:path>
            </a:pathLst>
          </a:custGeom>
          <a:blipFill rotWithShape="1">
            <a:blip r:embed="rId4">
              <a:alphaModFix/>
            </a:blip>
            <a:stretch>
              <a:fillRect b="0" l="0" r="0" t="0"/>
            </a:stretch>
          </a:blip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80">
                                            <p:txEl>
                                              <p:pRg end="0" st="0"/>
                                            </p:txEl>
                                          </p:spTgt>
                                        </p:tgtEl>
                                      </p:cBhvr>
                                    </p:animEffect>
                                    <p:set>
                                      <p:cBhvr>
                                        <p:cTn dur="1" fill="hold">
                                          <p:stCondLst>
                                            <p:cond delay="500"/>
                                          </p:stCondLst>
                                        </p:cTn>
                                        <p:tgtEl>
                                          <p:spTgt spid="180">
                                            <p:txEl>
                                              <p:pRg end="0" st="0"/>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80">
                                            <p:txEl>
                                              <p:pRg end="1" st="1"/>
                                            </p:txEl>
                                          </p:spTgt>
                                        </p:tgtEl>
                                      </p:cBhvr>
                                    </p:animEffect>
                                    <p:set>
                                      <p:cBhvr>
                                        <p:cTn dur="1" fill="hold">
                                          <p:stCondLst>
                                            <p:cond delay="500"/>
                                          </p:stCondLst>
                                        </p:cTn>
                                        <p:tgtEl>
                                          <p:spTgt spid="180">
                                            <p:txEl>
                                              <p:pRg end="1" st="1"/>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80">
                                            <p:txEl>
                                              <p:pRg end="2" st="2"/>
                                            </p:txEl>
                                          </p:spTgt>
                                        </p:tgtEl>
                                      </p:cBhvr>
                                    </p:animEffect>
                                    <p:set>
                                      <p:cBhvr>
                                        <p:cTn dur="1" fill="hold">
                                          <p:stCondLst>
                                            <p:cond delay="500"/>
                                          </p:stCondLst>
                                        </p:cTn>
                                        <p:tgtEl>
                                          <p:spTgt spid="180">
                                            <p:txEl>
                                              <p:pRg end="2" st="2"/>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80">
                                            <p:txEl>
                                              <p:pRg end="3" st="3"/>
                                            </p:txEl>
                                          </p:spTgt>
                                        </p:tgtEl>
                                      </p:cBhvr>
                                    </p:animEffect>
                                    <p:set>
                                      <p:cBhvr>
                                        <p:cTn dur="1" fill="hold">
                                          <p:stCondLst>
                                            <p:cond delay="500"/>
                                          </p:stCondLst>
                                        </p:cTn>
                                        <p:tgtEl>
                                          <p:spTgt spid="180">
                                            <p:txEl>
                                              <p:pRg end="3" st="3"/>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80">
                                            <p:txEl>
                                              <p:pRg end="4" st="4"/>
                                            </p:txEl>
                                          </p:spTgt>
                                        </p:tgtEl>
                                      </p:cBhvr>
                                    </p:animEffect>
                                    <p:set>
                                      <p:cBhvr>
                                        <p:cTn dur="1" fill="hold">
                                          <p:stCondLst>
                                            <p:cond delay="500"/>
                                          </p:stCondLst>
                                        </p:cTn>
                                        <p:tgtEl>
                                          <p:spTgt spid="180">
                                            <p:txEl>
                                              <p:pRg end="4" st="4"/>
                                            </p:txEl>
                                          </p:spTgt>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2C59"/>
        </a:solidFill>
      </p:bgPr>
    </p:bg>
    <p:spTree>
      <p:nvGrpSpPr>
        <p:cNvPr id="90" name="Shape 90"/>
        <p:cNvGrpSpPr/>
        <p:nvPr/>
      </p:nvGrpSpPr>
      <p:grpSpPr>
        <a:xfrm>
          <a:off x="0" y="0"/>
          <a:ext cx="0" cy="0"/>
          <a:chOff x="0" y="0"/>
          <a:chExt cx="0" cy="0"/>
        </a:xfrm>
      </p:grpSpPr>
      <p:sp>
        <p:nvSpPr>
          <p:cNvPr id="91" name="Google Shape;91;p2"/>
          <p:cNvSpPr/>
          <p:nvPr/>
        </p:nvSpPr>
        <p:spPr>
          <a:xfrm>
            <a:off x="10222029" y="4855524"/>
            <a:ext cx="9118670" cy="8229600"/>
          </a:xfrm>
          <a:custGeom>
            <a:rect b="b" l="l" r="r" t="t"/>
            <a:pathLst>
              <a:path extrusionOk="0" h="8229600" w="9118670">
                <a:moveTo>
                  <a:pt x="0" y="0"/>
                </a:moveTo>
                <a:lnTo>
                  <a:pt x="9118670" y="0"/>
                </a:lnTo>
                <a:lnTo>
                  <a:pt x="9118670" y="8229600"/>
                </a:lnTo>
                <a:lnTo>
                  <a:pt x="0" y="8229600"/>
                </a:lnTo>
                <a:lnTo>
                  <a:pt x="0" y="0"/>
                </a:lnTo>
                <a:close/>
              </a:path>
            </a:pathLst>
          </a:custGeom>
          <a:blipFill rotWithShape="1">
            <a:blip r:embed="rId3">
              <a:alphaModFix/>
            </a:blip>
            <a:stretch>
              <a:fillRect b="0" l="0" r="0" t="0"/>
            </a:stretch>
          </a:blipFill>
          <a:ln>
            <a:noFill/>
          </a:ln>
        </p:spPr>
      </p:sp>
      <p:sp>
        <p:nvSpPr>
          <p:cNvPr id="92" name="Google Shape;92;p2"/>
          <p:cNvSpPr/>
          <p:nvPr/>
        </p:nvSpPr>
        <p:spPr>
          <a:xfrm>
            <a:off x="10377278" y="1152146"/>
            <a:ext cx="5668137" cy="8229600"/>
          </a:xfrm>
          <a:custGeom>
            <a:rect b="b" l="l" r="r" t="t"/>
            <a:pathLst>
              <a:path extrusionOk="0" h="8229600" w="5668137">
                <a:moveTo>
                  <a:pt x="0" y="0"/>
                </a:moveTo>
                <a:lnTo>
                  <a:pt x="5668137" y="0"/>
                </a:lnTo>
                <a:lnTo>
                  <a:pt x="5668137" y="8229600"/>
                </a:lnTo>
                <a:lnTo>
                  <a:pt x="0" y="8229600"/>
                </a:lnTo>
                <a:lnTo>
                  <a:pt x="0" y="0"/>
                </a:lnTo>
                <a:close/>
              </a:path>
            </a:pathLst>
          </a:custGeom>
          <a:blipFill rotWithShape="1">
            <a:blip r:embed="rId4">
              <a:alphaModFix/>
            </a:blip>
            <a:stretch>
              <a:fillRect b="0" l="0" r="0" t="0"/>
            </a:stretch>
          </a:blipFill>
          <a:ln>
            <a:noFill/>
          </a:ln>
        </p:spPr>
      </p:sp>
      <p:sp>
        <p:nvSpPr>
          <p:cNvPr id="93" name="Google Shape;93;p2"/>
          <p:cNvSpPr txBox="1"/>
          <p:nvPr/>
        </p:nvSpPr>
        <p:spPr>
          <a:xfrm>
            <a:off x="3591903" y="962025"/>
            <a:ext cx="5927800" cy="3101455"/>
          </a:xfrm>
          <a:prstGeom prst="rect">
            <a:avLst/>
          </a:prstGeom>
          <a:noFill/>
          <a:ln>
            <a:noFill/>
          </a:ln>
        </p:spPr>
        <p:txBody>
          <a:bodyPr anchorCtr="0" anchor="t" bIns="0" lIns="0" spcFirstLastPara="1" rIns="0" wrap="square" tIns="0">
            <a:spAutoFit/>
          </a:bodyPr>
          <a:lstStyle/>
          <a:p>
            <a:pPr indent="0" lvl="0" marL="0" marR="0" rtl="0" algn="l">
              <a:lnSpc>
                <a:spcPct val="139982"/>
              </a:lnSpc>
              <a:spcBef>
                <a:spcPts val="0"/>
              </a:spcBef>
              <a:spcAft>
                <a:spcPts val="0"/>
              </a:spcAft>
              <a:buNone/>
            </a:pPr>
            <a:r>
              <a:rPr b="0" i="0" lang="en-US" sz="3514" u="none" cap="none" strike="noStrike">
                <a:solidFill>
                  <a:srgbClr val="FFFFFF"/>
                </a:solidFill>
                <a:latin typeface="Playfair Display"/>
                <a:ea typeface="Playfair Display"/>
                <a:cs typeface="Playfair Display"/>
                <a:sym typeface="Playfair Display"/>
              </a:rPr>
              <a:t>01 - Introduction</a:t>
            </a:r>
            <a:endParaRPr/>
          </a:p>
          <a:p>
            <a:pPr indent="0" lvl="0" marL="0" marR="0" rtl="0" algn="l">
              <a:lnSpc>
                <a:spcPct val="139982"/>
              </a:lnSpc>
              <a:spcBef>
                <a:spcPts val="0"/>
              </a:spcBef>
              <a:spcAft>
                <a:spcPts val="0"/>
              </a:spcAft>
              <a:buNone/>
            </a:pPr>
            <a:r>
              <a:rPr b="0" i="0" lang="en-US" sz="3514" u="none" cap="none" strike="noStrike">
                <a:solidFill>
                  <a:srgbClr val="FFFFFF"/>
                </a:solidFill>
                <a:latin typeface="Playfair Display"/>
                <a:ea typeface="Playfair Display"/>
                <a:cs typeface="Playfair Display"/>
                <a:sym typeface="Playfair Display"/>
              </a:rPr>
              <a:t>02 - Aim</a:t>
            </a:r>
            <a:endParaRPr/>
          </a:p>
          <a:p>
            <a:pPr indent="0" lvl="0" marL="0" marR="0" rtl="0" algn="l">
              <a:lnSpc>
                <a:spcPct val="139982"/>
              </a:lnSpc>
              <a:spcBef>
                <a:spcPts val="0"/>
              </a:spcBef>
              <a:spcAft>
                <a:spcPts val="0"/>
              </a:spcAft>
              <a:buNone/>
            </a:pPr>
            <a:r>
              <a:rPr b="0" i="0" lang="en-US" sz="3514" u="none" cap="none" strike="noStrike">
                <a:solidFill>
                  <a:srgbClr val="FFFFFF"/>
                </a:solidFill>
                <a:latin typeface="Playfair Display"/>
                <a:ea typeface="Playfair Display"/>
                <a:cs typeface="Playfair Display"/>
                <a:sym typeface="Playfair Display"/>
              </a:rPr>
              <a:t>03 - Visualisation</a:t>
            </a:r>
            <a:endParaRPr b="0" i="0" sz="3514" u="none" cap="none" strike="noStrike">
              <a:solidFill>
                <a:srgbClr val="FFFFFF"/>
              </a:solidFill>
              <a:latin typeface="Playfair Display"/>
              <a:ea typeface="Playfair Display"/>
              <a:cs typeface="Playfair Display"/>
              <a:sym typeface="Playfair Display"/>
            </a:endParaRPr>
          </a:p>
          <a:p>
            <a:pPr indent="0" lvl="0" marL="0" marR="0" rtl="0" algn="l">
              <a:lnSpc>
                <a:spcPct val="139982"/>
              </a:lnSpc>
              <a:spcBef>
                <a:spcPts val="0"/>
              </a:spcBef>
              <a:spcAft>
                <a:spcPts val="0"/>
              </a:spcAft>
              <a:buNone/>
            </a:pPr>
            <a:r>
              <a:rPr b="0" i="0" lang="en-US" sz="3514" u="none" cap="none" strike="noStrike">
                <a:solidFill>
                  <a:srgbClr val="FFFFFF"/>
                </a:solidFill>
                <a:latin typeface="Playfair Display"/>
                <a:ea typeface="Playfair Display"/>
                <a:cs typeface="Playfair Display"/>
                <a:sym typeface="Playfair Display"/>
              </a:rPr>
              <a:t>04 - Tests performed</a:t>
            </a:r>
            <a:endParaRPr/>
          </a:p>
          <a:p>
            <a:pPr indent="0" lvl="0" marL="0" marR="0" rtl="0" algn="l">
              <a:lnSpc>
                <a:spcPct val="139982"/>
              </a:lnSpc>
              <a:spcBef>
                <a:spcPts val="0"/>
              </a:spcBef>
              <a:spcAft>
                <a:spcPts val="0"/>
              </a:spcAft>
              <a:buNone/>
            </a:pPr>
            <a:r>
              <a:rPr b="0" i="0" lang="en-US" sz="3514" u="none" cap="none" strike="noStrike">
                <a:solidFill>
                  <a:srgbClr val="FFFFFF"/>
                </a:solidFill>
                <a:latin typeface="Playfair Display"/>
                <a:ea typeface="Playfair Display"/>
                <a:cs typeface="Playfair Display"/>
                <a:sym typeface="Playfair Display"/>
              </a:rPr>
              <a:t>05 - Conclusions</a:t>
            </a:r>
            <a:endParaRPr/>
          </a:p>
        </p:txBody>
      </p:sp>
      <p:sp>
        <p:nvSpPr>
          <p:cNvPr id="94" name="Google Shape;94;p2"/>
          <p:cNvSpPr txBox="1"/>
          <p:nvPr/>
        </p:nvSpPr>
        <p:spPr>
          <a:xfrm>
            <a:off x="1028700" y="962025"/>
            <a:ext cx="2148452" cy="62115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70" u="none" cap="none" strike="noStrike">
                <a:solidFill>
                  <a:srgbClr val="DC848A"/>
                </a:solidFill>
                <a:latin typeface="Arial"/>
                <a:ea typeface="Arial"/>
                <a:cs typeface="Arial"/>
                <a:sym typeface="Arial"/>
              </a:rPr>
              <a:t>INDEX</a:t>
            </a:r>
            <a:endParaRPr/>
          </a:p>
        </p:txBody>
      </p:sp>
      <p:sp>
        <p:nvSpPr>
          <p:cNvPr id="95" name="Google Shape;95;p2"/>
          <p:cNvSpPr/>
          <p:nvPr/>
        </p:nvSpPr>
        <p:spPr>
          <a:xfrm>
            <a:off x="-938890" y="4855524"/>
            <a:ext cx="8762245" cy="7907926"/>
          </a:xfrm>
          <a:custGeom>
            <a:rect b="b" l="l" r="r" t="t"/>
            <a:pathLst>
              <a:path extrusionOk="0" h="7907926" w="8762245">
                <a:moveTo>
                  <a:pt x="0" y="0"/>
                </a:moveTo>
                <a:lnTo>
                  <a:pt x="8762245" y="0"/>
                </a:lnTo>
                <a:lnTo>
                  <a:pt x="8762245" y="7907926"/>
                </a:lnTo>
                <a:lnTo>
                  <a:pt x="0" y="7907926"/>
                </a:lnTo>
                <a:lnTo>
                  <a:pt x="0" y="0"/>
                </a:lnTo>
                <a:close/>
              </a:path>
            </a:pathLst>
          </a:custGeom>
          <a:blipFill rotWithShape="1">
            <a:blip r:embed="rId5">
              <a:alphaModFix/>
            </a:blip>
            <a:stretch>
              <a:fillRect b="0" l="0" r="0" t="0"/>
            </a:stretch>
          </a:blip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0" st="0"/>
                                            </p:txEl>
                                          </p:spTgt>
                                        </p:tgtEl>
                                        <p:attrNameLst>
                                          <p:attrName>style.visibility</p:attrName>
                                        </p:attrNameLst>
                                      </p:cBhvr>
                                      <p:to>
                                        <p:strVal val="visible"/>
                                      </p:to>
                                    </p:set>
                                    <p:animEffect filter="fade" transition="in">
                                      <p:cBhvr>
                                        <p:cTn dur="1000"/>
                                        <p:tgtEl>
                                          <p:spTgt spid="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1" st="1"/>
                                            </p:txEl>
                                          </p:spTgt>
                                        </p:tgtEl>
                                        <p:attrNameLst>
                                          <p:attrName>style.visibility</p:attrName>
                                        </p:attrNameLst>
                                      </p:cBhvr>
                                      <p:to>
                                        <p:strVal val="visible"/>
                                      </p:to>
                                    </p:set>
                                    <p:animEffect filter="fade" transition="in">
                                      <p:cBhvr>
                                        <p:cTn dur="1000"/>
                                        <p:tgtEl>
                                          <p:spTgt spid="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2" st="2"/>
                                            </p:txEl>
                                          </p:spTgt>
                                        </p:tgtEl>
                                        <p:attrNameLst>
                                          <p:attrName>style.visibility</p:attrName>
                                        </p:attrNameLst>
                                      </p:cBhvr>
                                      <p:to>
                                        <p:strVal val="visible"/>
                                      </p:to>
                                    </p:set>
                                    <p:animEffect filter="fade" transition="in">
                                      <p:cBhvr>
                                        <p:cTn dur="1000"/>
                                        <p:tgtEl>
                                          <p:spTgt spid="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3" st="3"/>
                                            </p:txEl>
                                          </p:spTgt>
                                        </p:tgtEl>
                                        <p:attrNameLst>
                                          <p:attrName>style.visibility</p:attrName>
                                        </p:attrNameLst>
                                      </p:cBhvr>
                                      <p:to>
                                        <p:strVal val="visible"/>
                                      </p:to>
                                    </p:set>
                                    <p:animEffect filter="fade" transition="in">
                                      <p:cBhvr>
                                        <p:cTn dur="1000"/>
                                        <p:tgtEl>
                                          <p:spTgt spid="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4" st="4"/>
                                            </p:txEl>
                                          </p:spTgt>
                                        </p:tgtEl>
                                        <p:attrNameLst>
                                          <p:attrName>style.visibility</p:attrName>
                                        </p:attrNameLst>
                                      </p:cBhvr>
                                      <p:to>
                                        <p:strVal val="visible"/>
                                      </p:to>
                                    </p:set>
                                    <p:animEffect filter="fade" transition="in">
                                      <p:cBhvr>
                                        <p:cTn dur="1000"/>
                                        <p:tgtEl>
                                          <p:spTgt spid="9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2C59"/>
        </a:solidFill>
      </p:bgPr>
    </p:bg>
    <p:spTree>
      <p:nvGrpSpPr>
        <p:cNvPr id="99" name="Shape 99"/>
        <p:cNvGrpSpPr/>
        <p:nvPr/>
      </p:nvGrpSpPr>
      <p:grpSpPr>
        <a:xfrm>
          <a:off x="0" y="0"/>
          <a:ext cx="0" cy="0"/>
          <a:chOff x="0" y="0"/>
          <a:chExt cx="0" cy="0"/>
        </a:xfrm>
      </p:grpSpPr>
      <p:sp>
        <p:nvSpPr>
          <p:cNvPr id="100" name="Google Shape;100;p3"/>
          <p:cNvSpPr txBox="1"/>
          <p:nvPr/>
        </p:nvSpPr>
        <p:spPr>
          <a:xfrm>
            <a:off x="533928" y="407548"/>
            <a:ext cx="4543613" cy="62115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70" u="none" cap="none" strike="noStrike">
                <a:solidFill>
                  <a:srgbClr val="FFFFFF"/>
                </a:solidFill>
                <a:latin typeface="Arial"/>
                <a:ea typeface="Arial"/>
                <a:cs typeface="Arial"/>
                <a:sym typeface="Arial"/>
              </a:rPr>
              <a:t>01 - INTRODUCTION</a:t>
            </a:r>
            <a:endParaRPr/>
          </a:p>
        </p:txBody>
      </p:sp>
      <p:sp>
        <p:nvSpPr>
          <p:cNvPr id="101" name="Google Shape;101;p3"/>
          <p:cNvSpPr txBox="1"/>
          <p:nvPr/>
        </p:nvSpPr>
        <p:spPr>
          <a:xfrm>
            <a:off x="1245452" y="1153596"/>
            <a:ext cx="16698805" cy="4049611"/>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0" i="0" lang="en-US" sz="3316" u="none" cap="none" strike="noStrike">
                <a:solidFill>
                  <a:srgbClr val="FFFFFF"/>
                </a:solidFill>
                <a:latin typeface="Playfair Display"/>
                <a:ea typeface="Playfair Display"/>
                <a:cs typeface="Playfair Display"/>
                <a:sym typeface="Playfair Display"/>
              </a:rPr>
              <a:t>The focus of this analysis is to explore and understand the factors that impact student’s academic experiences, mental health, time management, and support-seeking behavior.</a:t>
            </a:r>
            <a:endParaRPr/>
          </a:p>
          <a:p>
            <a:pPr indent="0" lvl="0" marL="0" marR="0" rtl="0" algn="ctr">
              <a:lnSpc>
                <a:spcPct val="140018"/>
              </a:lnSpc>
              <a:spcBef>
                <a:spcPts val="0"/>
              </a:spcBef>
              <a:spcAft>
                <a:spcPts val="0"/>
              </a:spcAft>
              <a:buNone/>
            </a:pPr>
            <a:r>
              <a:t/>
            </a:r>
            <a:endParaRPr b="0" i="0" sz="3316" u="none" cap="none" strike="noStrike">
              <a:solidFill>
                <a:srgbClr val="FFFFFF"/>
              </a:solidFill>
              <a:latin typeface="Playfair Display"/>
              <a:ea typeface="Playfair Display"/>
              <a:cs typeface="Playfair Display"/>
              <a:sym typeface="Playfair Display"/>
            </a:endParaRPr>
          </a:p>
          <a:p>
            <a:pPr indent="0" lvl="0" marL="0" marR="0" rtl="0" algn="l">
              <a:lnSpc>
                <a:spcPct val="140018"/>
              </a:lnSpc>
              <a:spcBef>
                <a:spcPts val="0"/>
              </a:spcBef>
              <a:spcAft>
                <a:spcPts val="0"/>
              </a:spcAft>
              <a:buNone/>
            </a:pPr>
            <a:r>
              <a:rPr b="0" i="0" lang="en-US" sz="3316" u="none" cap="none" strike="noStrike">
                <a:solidFill>
                  <a:srgbClr val="FFFFFF"/>
                </a:solidFill>
                <a:latin typeface="Playfair Display"/>
                <a:ea typeface="Playfair Display"/>
                <a:cs typeface="Playfair Display"/>
                <a:sym typeface="Playfair Display"/>
              </a:rPr>
              <a:t>The data for this study was collected through a survey aimed at identifying patterns and relationships between key variables such as academic workload pressure, time management, college support, and student demographics (e.g., gender, age, and qualification level).</a:t>
            </a:r>
            <a:endParaRPr/>
          </a:p>
        </p:txBody>
      </p:sp>
      <p:sp>
        <p:nvSpPr>
          <p:cNvPr id="102" name="Google Shape;102;p3"/>
          <p:cNvSpPr/>
          <p:nvPr/>
        </p:nvSpPr>
        <p:spPr>
          <a:xfrm>
            <a:off x="-3185443" y="4450833"/>
            <a:ext cx="10966697" cy="10394174"/>
          </a:xfrm>
          <a:custGeom>
            <a:rect b="b" l="l" r="r" t="t"/>
            <a:pathLst>
              <a:path extrusionOk="0" h="10394174" w="10966697">
                <a:moveTo>
                  <a:pt x="0" y="0"/>
                </a:moveTo>
                <a:lnTo>
                  <a:pt x="10966697" y="0"/>
                </a:lnTo>
                <a:lnTo>
                  <a:pt x="10966697" y="10394174"/>
                </a:lnTo>
                <a:lnTo>
                  <a:pt x="0" y="10394174"/>
                </a:lnTo>
                <a:lnTo>
                  <a:pt x="0" y="0"/>
                </a:lnTo>
                <a:close/>
              </a:path>
            </a:pathLst>
          </a:custGeom>
          <a:blipFill rotWithShape="1">
            <a:blip r:embed="rId3">
              <a:alphaModFix/>
            </a:blip>
            <a:stretch>
              <a:fillRect b="-727" l="-6549" r="0" t="-728"/>
            </a:stretch>
          </a:blipFill>
          <a:ln>
            <a:noFill/>
          </a:ln>
        </p:spPr>
      </p:sp>
      <p:sp>
        <p:nvSpPr>
          <p:cNvPr id="103" name="Google Shape;103;p3"/>
          <p:cNvSpPr/>
          <p:nvPr/>
        </p:nvSpPr>
        <p:spPr>
          <a:xfrm>
            <a:off x="0" y="5168272"/>
            <a:ext cx="6560044" cy="5118728"/>
          </a:xfrm>
          <a:custGeom>
            <a:rect b="b" l="l" r="r" t="t"/>
            <a:pathLst>
              <a:path extrusionOk="0" h="5118728" w="6560044">
                <a:moveTo>
                  <a:pt x="0" y="0"/>
                </a:moveTo>
                <a:lnTo>
                  <a:pt x="6560044" y="0"/>
                </a:lnTo>
                <a:lnTo>
                  <a:pt x="6560044" y="5118728"/>
                </a:lnTo>
                <a:lnTo>
                  <a:pt x="0" y="5118728"/>
                </a:lnTo>
                <a:lnTo>
                  <a:pt x="0" y="0"/>
                </a:lnTo>
                <a:close/>
              </a:path>
            </a:pathLst>
          </a:custGeom>
          <a:blipFill rotWithShape="1">
            <a:blip r:embed="rId4">
              <a:alphaModFix/>
            </a:blip>
            <a:stretch>
              <a:fillRect b="0" l="-20679" r="-22310" t="-22550"/>
            </a:stretch>
          </a:blip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xEl>
                                              <p:pRg end="0" st="0"/>
                                            </p:txEl>
                                          </p:spTgt>
                                        </p:tgtEl>
                                        <p:attrNameLst>
                                          <p:attrName>style.visibility</p:attrName>
                                        </p:attrNameLst>
                                      </p:cBhvr>
                                      <p:to>
                                        <p:strVal val="visible"/>
                                      </p:to>
                                    </p:set>
                                    <p:animEffect filter="fade" transition="in">
                                      <p:cBhvr>
                                        <p:cTn dur="1000"/>
                                        <p:tgtEl>
                                          <p:spTgt spid="1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xEl>
                                              <p:pRg end="1" st="1"/>
                                            </p:txEl>
                                          </p:spTgt>
                                        </p:tgtEl>
                                        <p:attrNameLst>
                                          <p:attrName>style.visibility</p:attrName>
                                        </p:attrNameLst>
                                      </p:cBhvr>
                                      <p:to>
                                        <p:strVal val="visible"/>
                                      </p:to>
                                    </p:set>
                                    <p:animEffect filter="fade" transition="in">
                                      <p:cBhvr>
                                        <p:cTn dur="1000"/>
                                        <p:tgtEl>
                                          <p:spTgt spid="1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xEl>
                                              <p:pRg end="2" st="2"/>
                                            </p:txEl>
                                          </p:spTgt>
                                        </p:tgtEl>
                                        <p:attrNameLst>
                                          <p:attrName>style.visibility</p:attrName>
                                        </p:attrNameLst>
                                      </p:cBhvr>
                                      <p:to>
                                        <p:strVal val="visible"/>
                                      </p:to>
                                    </p:set>
                                    <p:animEffect filter="fade" transition="in">
                                      <p:cBhvr>
                                        <p:cTn dur="1000"/>
                                        <p:tgtEl>
                                          <p:spTgt spid="10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2C59"/>
        </a:solidFill>
      </p:bgPr>
    </p:bg>
    <p:spTree>
      <p:nvGrpSpPr>
        <p:cNvPr id="107" name="Shape 107"/>
        <p:cNvGrpSpPr/>
        <p:nvPr/>
      </p:nvGrpSpPr>
      <p:grpSpPr>
        <a:xfrm>
          <a:off x="0" y="0"/>
          <a:ext cx="0" cy="0"/>
          <a:chOff x="0" y="0"/>
          <a:chExt cx="0" cy="0"/>
        </a:xfrm>
      </p:grpSpPr>
      <p:sp>
        <p:nvSpPr>
          <p:cNvPr id="108" name="Google Shape;108;p4"/>
          <p:cNvSpPr/>
          <p:nvPr/>
        </p:nvSpPr>
        <p:spPr>
          <a:xfrm>
            <a:off x="12252410" y="5501810"/>
            <a:ext cx="7673059" cy="6924935"/>
          </a:xfrm>
          <a:custGeom>
            <a:rect b="b" l="l" r="r" t="t"/>
            <a:pathLst>
              <a:path extrusionOk="0" h="6924935" w="7673059">
                <a:moveTo>
                  <a:pt x="0" y="0"/>
                </a:moveTo>
                <a:lnTo>
                  <a:pt x="7673059" y="0"/>
                </a:lnTo>
                <a:lnTo>
                  <a:pt x="7673059" y="6924936"/>
                </a:lnTo>
                <a:lnTo>
                  <a:pt x="0" y="6924936"/>
                </a:lnTo>
                <a:lnTo>
                  <a:pt x="0" y="0"/>
                </a:lnTo>
                <a:close/>
              </a:path>
            </a:pathLst>
          </a:custGeom>
          <a:blipFill rotWithShape="1">
            <a:blip r:embed="rId3">
              <a:alphaModFix amt="75000"/>
            </a:blip>
            <a:stretch>
              <a:fillRect b="0" l="0" r="0" t="0"/>
            </a:stretch>
          </a:blipFill>
          <a:ln>
            <a:noFill/>
          </a:ln>
        </p:spPr>
      </p:sp>
      <p:sp>
        <p:nvSpPr>
          <p:cNvPr id="109" name="Google Shape;109;p4"/>
          <p:cNvSpPr/>
          <p:nvPr/>
        </p:nvSpPr>
        <p:spPr>
          <a:xfrm>
            <a:off x="10893188" y="2839652"/>
            <a:ext cx="7519797" cy="8229600"/>
          </a:xfrm>
          <a:custGeom>
            <a:rect b="b" l="l" r="r" t="t"/>
            <a:pathLst>
              <a:path extrusionOk="0" h="8229600" w="7519797">
                <a:moveTo>
                  <a:pt x="0" y="0"/>
                </a:moveTo>
                <a:lnTo>
                  <a:pt x="7519797" y="0"/>
                </a:lnTo>
                <a:lnTo>
                  <a:pt x="7519797" y="8229600"/>
                </a:lnTo>
                <a:lnTo>
                  <a:pt x="0" y="8229600"/>
                </a:lnTo>
                <a:lnTo>
                  <a:pt x="0" y="0"/>
                </a:lnTo>
                <a:close/>
              </a:path>
            </a:pathLst>
          </a:custGeom>
          <a:blipFill rotWithShape="1">
            <a:blip r:embed="rId4">
              <a:alphaModFix/>
            </a:blip>
            <a:stretch>
              <a:fillRect b="0" l="0" r="0" t="0"/>
            </a:stretch>
          </a:blipFill>
          <a:ln>
            <a:noFill/>
          </a:ln>
        </p:spPr>
      </p:sp>
      <p:sp>
        <p:nvSpPr>
          <p:cNvPr id="110" name="Google Shape;110;p4"/>
          <p:cNvSpPr txBox="1"/>
          <p:nvPr/>
        </p:nvSpPr>
        <p:spPr>
          <a:xfrm>
            <a:off x="1028700" y="962025"/>
            <a:ext cx="5209847" cy="62115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70" u="none" cap="none" strike="noStrike">
                <a:solidFill>
                  <a:srgbClr val="FFFFFF"/>
                </a:solidFill>
                <a:latin typeface="Arial"/>
                <a:ea typeface="Arial"/>
                <a:cs typeface="Arial"/>
                <a:sym typeface="Arial"/>
              </a:rPr>
              <a:t>02 - AIM</a:t>
            </a:r>
            <a:endParaRPr/>
          </a:p>
        </p:txBody>
      </p:sp>
      <p:sp>
        <p:nvSpPr>
          <p:cNvPr id="111" name="Google Shape;111;p4"/>
          <p:cNvSpPr txBox="1"/>
          <p:nvPr/>
        </p:nvSpPr>
        <p:spPr>
          <a:xfrm>
            <a:off x="11303557" y="167389"/>
            <a:ext cx="6699059" cy="2736324"/>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0" i="0" lang="en-US" sz="5202" u="none" cap="none" strike="noStrike">
                <a:solidFill>
                  <a:srgbClr val="DC848A"/>
                </a:solidFill>
                <a:latin typeface="Arial"/>
                <a:ea typeface="Arial"/>
                <a:cs typeface="Arial"/>
                <a:sym typeface="Arial"/>
              </a:rPr>
              <a:t>"We need to understand what happens to us inside"</a:t>
            </a:r>
            <a:endParaRPr/>
          </a:p>
        </p:txBody>
      </p:sp>
      <p:sp>
        <p:nvSpPr>
          <p:cNvPr id="112" name="Google Shape;112;p4"/>
          <p:cNvSpPr/>
          <p:nvPr/>
        </p:nvSpPr>
        <p:spPr>
          <a:xfrm>
            <a:off x="-2175325" y="3226042"/>
            <a:ext cx="8288089" cy="8052235"/>
          </a:xfrm>
          <a:custGeom>
            <a:rect b="b" l="l" r="r" t="t"/>
            <a:pathLst>
              <a:path extrusionOk="0" h="8052235" w="8288089">
                <a:moveTo>
                  <a:pt x="0" y="0"/>
                </a:moveTo>
                <a:lnTo>
                  <a:pt x="8288089" y="0"/>
                </a:lnTo>
                <a:lnTo>
                  <a:pt x="8288089" y="8052235"/>
                </a:lnTo>
                <a:lnTo>
                  <a:pt x="0" y="8052235"/>
                </a:lnTo>
                <a:lnTo>
                  <a:pt x="0" y="0"/>
                </a:lnTo>
                <a:close/>
              </a:path>
            </a:pathLst>
          </a:custGeom>
          <a:blipFill rotWithShape="1">
            <a:blip r:embed="rId3">
              <a:alphaModFix/>
            </a:blip>
            <a:stretch>
              <a:fillRect b="0" l="-963" r="-6683" t="0"/>
            </a:stretch>
          </a:blipFill>
          <a:ln>
            <a:noFill/>
          </a:ln>
        </p:spPr>
      </p:sp>
      <p:sp>
        <p:nvSpPr>
          <p:cNvPr id="113" name="Google Shape;113;p4"/>
          <p:cNvSpPr txBox="1"/>
          <p:nvPr/>
        </p:nvSpPr>
        <p:spPr>
          <a:xfrm>
            <a:off x="597849" y="3513137"/>
            <a:ext cx="12205587" cy="5141360"/>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None/>
            </a:pPr>
            <a:r>
              <a:rPr b="0" i="0" lang="en-US" sz="3258" u="none" cap="none" strike="noStrike">
                <a:solidFill>
                  <a:srgbClr val="FFFFFF"/>
                </a:solidFill>
                <a:latin typeface="Playfair Display"/>
                <a:ea typeface="Playfair Display"/>
                <a:cs typeface="Playfair Display"/>
                <a:sym typeface="Playfair Display"/>
              </a:rPr>
              <a:t>The aim of this analysis is to delve into how students' academic lives, particularly the pressures they face, are influenced by their ability to manage time, seek support, and balance their mental well-being.</a:t>
            </a:r>
            <a:endParaRPr/>
          </a:p>
          <a:p>
            <a:pPr indent="0" lvl="0" marL="0" marR="0" rtl="0" algn="l">
              <a:lnSpc>
                <a:spcPct val="139993"/>
              </a:lnSpc>
              <a:spcBef>
                <a:spcPts val="0"/>
              </a:spcBef>
              <a:spcAft>
                <a:spcPts val="0"/>
              </a:spcAft>
              <a:buNone/>
            </a:pPr>
            <a:r>
              <a:t/>
            </a:r>
            <a:endParaRPr b="0" i="0" sz="3258" u="none" cap="none" strike="noStrike">
              <a:solidFill>
                <a:srgbClr val="FFFFFF"/>
              </a:solidFill>
              <a:latin typeface="Playfair Display"/>
              <a:ea typeface="Playfair Display"/>
              <a:cs typeface="Playfair Display"/>
              <a:sym typeface="Playfair Display"/>
            </a:endParaRPr>
          </a:p>
          <a:p>
            <a:pPr indent="0" lvl="0" marL="0" marR="0" rtl="0" algn="l">
              <a:lnSpc>
                <a:spcPct val="139993"/>
              </a:lnSpc>
              <a:spcBef>
                <a:spcPts val="0"/>
              </a:spcBef>
              <a:spcAft>
                <a:spcPts val="0"/>
              </a:spcAft>
              <a:buNone/>
            </a:pPr>
            <a:r>
              <a:rPr b="0" i="0" lang="en-US" sz="3258" u="none" cap="none" strike="noStrike">
                <a:solidFill>
                  <a:srgbClr val="FFFFFF"/>
                </a:solidFill>
                <a:latin typeface="Playfair Display"/>
                <a:ea typeface="Playfair Display"/>
                <a:cs typeface="Playfair Display"/>
                <a:sym typeface="Playfair Display"/>
              </a:rPr>
              <a:t>By applying statistical tests such as T-tests, Z-tests, F-tests, ANOVA, correlation, regression, and chi-square tests, we aim to uncover significant differences, correlations, and predictive relationships between these factors.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0" st="0"/>
                                            </p:txEl>
                                          </p:spTgt>
                                        </p:tgtEl>
                                        <p:attrNameLst>
                                          <p:attrName>style.visibility</p:attrName>
                                        </p:attrNameLst>
                                      </p:cBhvr>
                                      <p:to>
                                        <p:strVal val="visible"/>
                                      </p:to>
                                    </p:set>
                                    <p:animEffect filter="fade" transition="in">
                                      <p:cBhvr>
                                        <p:cTn dur="1000"/>
                                        <p:tgtEl>
                                          <p:spTgt spid="1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1" st="1"/>
                                            </p:txEl>
                                          </p:spTgt>
                                        </p:tgtEl>
                                        <p:attrNameLst>
                                          <p:attrName>style.visibility</p:attrName>
                                        </p:attrNameLst>
                                      </p:cBhvr>
                                      <p:to>
                                        <p:strVal val="visible"/>
                                      </p:to>
                                    </p:set>
                                    <p:animEffect filter="fade" transition="in">
                                      <p:cBhvr>
                                        <p:cTn dur="1000"/>
                                        <p:tgtEl>
                                          <p:spTgt spid="1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2" st="2"/>
                                            </p:txEl>
                                          </p:spTgt>
                                        </p:tgtEl>
                                        <p:attrNameLst>
                                          <p:attrName>style.visibility</p:attrName>
                                        </p:attrNameLst>
                                      </p:cBhvr>
                                      <p:to>
                                        <p:strVal val="visible"/>
                                      </p:to>
                                    </p:set>
                                    <p:animEffect filter="fade" transition="in">
                                      <p:cBhvr>
                                        <p:cTn dur="1000"/>
                                        <p:tgtEl>
                                          <p:spTgt spid="11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2C59"/>
        </a:solidFill>
      </p:bgPr>
    </p:bg>
    <p:spTree>
      <p:nvGrpSpPr>
        <p:cNvPr id="117" name="Shape 117"/>
        <p:cNvGrpSpPr/>
        <p:nvPr/>
      </p:nvGrpSpPr>
      <p:grpSpPr>
        <a:xfrm>
          <a:off x="0" y="0"/>
          <a:ext cx="0" cy="0"/>
          <a:chOff x="0" y="0"/>
          <a:chExt cx="0" cy="0"/>
        </a:xfrm>
      </p:grpSpPr>
      <p:sp>
        <p:nvSpPr>
          <p:cNvPr id="118" name="Google Shape;118;p5"/>
          <p:cNvSpPr txBox="1"/>
          <p:nvPr/>
        </p:nvSpPr>
        <p:spPr>
          <a:xfrm>
            <a:off x="524984" y="447179"/>
            <a:ext cx="5678341" cy="62115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70" u="none" cap="none" strike="noStrike">
                <a:solidFill>
                  <a:srgbClr val="FFFFFF"/>
                </a:solidFill>
                <a:latin typeface="Arial"/>
                <a:ea typeface="Arial"/>
                <a:cs typeface="Arial"/>
                <a:sym typeface="Arial"/>
              </a:rPr>
              <a:t>DATA CLEANING</a:t>
            </a:r>
            <a:endParaRPr/>
          </a:p>
        </p:txBody>
      </p:sp>
      <p:sp>
        <p:nvSpPr>
          <p:cNvPr id="119" name="Google Shape;119;p5"/>
          <p:cNvSpPr txBox="1"/>
          <p:nvPr/>
        </p:nvSpPr>
        <p:spPr>
          <a:xfrm>
            <a:off x="801930" y="1575182"/>
            <a:ext cx="10536114" cy="8211008"/>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606" u="none" cap="none" strike="noStrike">
                <a:solidFill>
                  <a:srgbClr val="FFFFFF"/>
                </a:solidFill>
                <a:latin typeface="Playfair Display"/>
                <a:ea typeface="Playfair Display"/>
                <a:cs typeface="Playfair Display"/>
                <a:sym typeface="Playfair Display"/>
              </a:rPr>
              <a:t>In this data analysis project, the cleaning process involved several key steps to prepare the data for statistical tests and deeper insights.</a:t>
            </a:r>
            <a:endParaRPr/>
          </a:p>
          <a:p>
            <a:pPr indent="0" lvl="0" marL="0" marR="0" rtl="0" algn="l">
              <a:lnSpc>
                <a:spcPct val="140023"/>
              </a:lnSpc>
              <a:spcBef>
                <a:spcPts val="0"/>
              </a:spcBef>
              <a:spcAft>
                <a:spcPts val="0"/>
              </a:spcAft>
              <a:buNone/>
            </a:pPr>
            <a:r>
              <a:t/>
            </a:r>
            <a:endParaRPr b="0" i="0" sz="2606" u="none" cap="none" strike="noStrike">
              <a:solidFill>
                <a:srgbClr val="FFFFFF"/>
              </a:solidFill>
              <a:latin typeface="Playfair Display"/>
              <a:ea typeface="Playfair Display"/>
              <a:cs typeface="Playfair Display"/>
              <a:sym typeface="Playfair Display"/>
            </a:endParaRPr>
          </a:p>
          <a:p>
            <a:pPr indent="-281423" lvl="1" marL="562846" marR="0" rtl="0" algn="l">
              <a:lnSpc>
                <a:spcPct val="140023"/>
              </a:lnSpc>
              <a:spcBef>
                <a:spcPts val="0"/>
              </a:spcBef>
              <a:spcAft>
                <a:spcPts val="0"/>
              </a:spcAft>
              <a:buClr>
                <a:srgbClr val="FFFFFF"/>
              </a:buClr>
              <a:buSzPts val="2606"/>
              <a:buFont typeface="Arial"/>
              <a:buChar char="•"/>
            </a:pPr>
            <a:r>
              <a:rPr b="0" i="0" lang="en-US" sz="2606" u="sng" cap="none" strike="noStrike">
                <a:solidFill>
                  <a:srgbClr val="FFFFFF"/>
                </a:solidFill>
                <a:latin typeface="Playfair Display"/>
                <a:ea typeface="Playfair Display"/>
                <a:cs typeface="Playfair Display"/>
                <a:sym typeface="Playfair Display"/>
              </a:rPr>
              <a:t>Removal of Unnecessary Columns</a:t>
            </a:r>
            <a:endParaRPr/>
          </a:p>
          <a:p>
            <a:pPr indent="0" lvl="0" marL="0" marR="0" rtl="0" algn="l">
              <a:lnSpc>
                <a:spcPct val="140023"/>
              </a:lnSpc>
              <a:spcBef>
                <a:spcPts val="0"/>
              </a:spcBef>
              <a:spcAft>
                <a:spcPts val="0"/>
              </a:spcAft>
              <a:buNone/>
            </a:pPr>
            <a:r>
              <a:rPr b="0" i="0" lang="en-US" sz="2606" u="none" cap="none" strike="noStrike">
                <a:solidFill>
                  <a:srgbClr val="FFFFFF"/>
                </a:solidFill>
                <a:latin typeface="Playfair Display"/>
                <a:ea typeface="Playfair Display"/>
                <a:cs typeface="Playfair Display"/>
                <a:sym typeface="Playfair Display"/>
              </a:rPr>
              <a:t>Removed a timestamp column early in the cleaning process to declutter the dataset and focus on meaningful variables.</a:t>
            </a:r>
            <a:endParaRPr/>
          </a:p>
          <a:p>
            <a:pPr indent="0" lvl="0" marL="0" marR="0" rtl="0" algn="l">
              <a:lnSpc>
                <a:spcPct val="140023"/>
              </a:lnSpc>
              <a:spcBef>
                <a:spcPts val="0"/>
              </a:spcBef>
              <a:spcAft>
                <a:spcPts val="0"/>
              </a:spcAft>
              <a:buNone/>
            </a:pPr>
            <a:r>
              <a:t/>
            </a:r>
            <a:endParaRPr b="0" i="0" sz="2606" u="none" cap="none" strike="noStrike">
              <a:solidFill>
                <a:srgbClr val="FFFFFF"/>
              </a:solidFill>
              <a:latin typeface="Playfair Display"/>
              <a:ea typeface="Playfair Display"/>
              <a:cs typeface="Playfair Display"/>
              <a:sym typeface="Playfair Display"/>
            </a:endParaRPr>
          </a:p>
          <a:p>
            <a:pPr indent="-281423" lvl="1" marL="562846" marR="0" rtl="0" algn="l">
              <a:lnSpc>
                <a:spcPct val="140023"/>
              </a:lnSpc>
              <a:spcBef>
                <a:spcPts val="0"/>
              </a:spcBef>
              <a:spcAft>
                <a:spcPts val="0"/>
              </a:spcAft>
              <a:buClr>
                <a:srgbClr val="FFFFFF"/>
              </a:buClr>
              <a:buSzPts val="2606"/>
              <a:buFont typeface="Arial"/>
              <a:buChar char="•"/>
            </a:pPr>
            <a:r>
              <a:rPr b="0" i="0" lang="en-US" sz="2606" u="sng" cap="none" strike="noStrike">
                <a:solidFill>
                  <a:srgbClr val="FFFFFF"/>
                </a:solidFill>
                <a:latin typeface="Playfair Display"/>
                <a:ea typeface="Playfair Display"/>
                <a:cs typeface="Playfair Display"/>
                <a:sym typeface="Playfair Display"/>
              </a:rPr>
              <a:t>Handling Missing Data</a:t>
            </a:r>
            <a:endParaRPr/>
          </a:p>
          <a:p>
            <a:pPr indent="0" lvl="0" marL="0" marR="0" rtl="0" algn="l">
              <a:lnSpc>
                <a:spcPct val="140023"/>
              </a:lnSpc>
              <a:spcBef>
                <a:spcPts val="0"/>
              </a:spcBef>
              <a:spcAft>
                <a:spcPts val="0"/>
              </a:spcAft>
              <a:buNone/>
            </a:pPr>
            <a:r>
              <a:rPr b="0" i="0" lang="en-US" sz="2606" u="none" cap="none" strike="noStrike">
                <a:solidFill>
                  <a:srgbClr val="FFFFFF"/>
                </a:solidFill>
                <a:latin typeface="Playfair Display"/>
                <a:ea typeface="Playfair Display"/>
                <a:cs typeface="Playfair Display"/>
                <a:sym typeface="Playfair Display"/>
              </a:rPr>
              <a:t>Data contained some missing values, we replaced missing values with a default value, ‘Not Answered’.</a:t>
            </a:r>
            <a:endParaRPr/>
          </a:p>
          <a:p>
            <a:pPr indent="0" lvl="0" marL="0" marR="0" rtl="0" algn="l">
              <a:lnSpc>
                <a:spcPct val="140023"/>
              </a:lnSpc>
              <a:spcBef>
                <a:spcPts val="0"/>
              </a:spcBef>
              <a:spcAft>
                <a:spcPts val="0"/>
              </a:spcAft>
              <a:buNone/>
            </a:pPr>
            <a:r>
              <a:t/>
            </a:r>
            <a:endParaRPr b="0" i="0" sz="2606" u="none" cap="none" strike="noStrike">
              <a:solidFill>
                <a:srgbClr val="FFFFFF"/>
              </a:solidFill>
              <a:latin typeface="Playfair Display"/>
              <a:ea typeface="Playfair Display"/>
              <a:cs typeface="Playfair Display"/>
              <a:sym typeface="Playfair Display"/>
            </a:endParaRPr>
          </a:p>
          <a:p>
            <a:pPr indent="-281423" lvl="1" marL="562846" marR="0" rtl="0" algn="l">
              <a:lnSpc>
                <a:spcPct val="140023"/>
              </a:lnSpc>
              <a:spcBef>
                <a:spcPts val="0"/>
              </a:spcBef>
              <a:spcAft>
                <a:spcPts val="0"/>
              </a:spcAft>
              <a:buClr>
                <a:srgbClr val="FFFFFF"/>
              </a:buClr>
              <a:buSzPts val="2606"/>
              <a:buFont typeface="Arial"/>
              <a:buChar char="•"/>
            </a:pPr>
            <a:r>
              <a:rPr b="0" i="0" lang="en-US" sz="2606" u="sng" cap="none" strike="noStrike">
                <a:solidFill>
                  <a:srgbClr val="FFFFFF"/>
                </a:solidFill>
                <a:latin typeface="Playfair Display"/>
                <a:ea typeface="Playfair Display"/>
                <a:cs typeface="Playfair Display"/>
                <a:sym typeface="Playfair Display"/>
              </a:rPr>
              <a:t>Standardization of Data Types</a:t>
            </a:r>
            <a:endParaRPr/>
          </a:p>
          <a:p>
            <a:pPr indent="0" lvl="0" marL="0" marR="0" rtl="0" algn="l">
              <a:lnSpc>
                <a:spcPct val="140023"/>
              </a:lnSpc>
              <a:spcBef>
                <a:spcPts val="0"/>
              </a:spcBef>
              <a:spcAft>
                <a:spcPts val="0"/>
              </a:spcAft>
              <a:buNone/>
            </a:pPr>
            <a:r>
              <a:rPr b="0" i="0" lang="en-US" sz="2606" u="none" cap="none" strike="noStrike">
                <a:solidFill>
                  <a:srgbClr val="FFFFFF"/>
                </a:solidFill>
                <a:latin typeface="Playfair Display"/>
                <a:ea typeface="Playfair Display"/>
                <a:cs typeface="Playfair Display"/>
                <a:sym typeface="Playfair Display"/>
              </a:rPr>
              <a:t>To ensure the dataset was structured correctly for analysis, columns containing categorical data were converted to appropriate formats.</a:t>
            </a:r>
            <a:endParaRPr/>
          </a:p>
          <a:p>
            <a:pPr indent="0" lvl="0" marL="0" marR="0" rtl="0" algn="l">
              <a:lnSpc>
                <a:spcPct val="140023"/>
              </a:lnSpc>
              <a:spcBef>
                <a:spcPts val="0"/>
              </a:spcBef>
              <a:spcAft>
                <a:spcPts val="0"/>
              </a:spcAft>
              <a:buNone/>
            </a:pPr>
            <a:r>
              <a:t/>
            </a:r>
            <a:endParaRPr b="0" i="0" sz="2606" u="none" cap="none" strike="noStrike">
              <a:solidFill>
                <a:srgbClr val="FFFFFF"/>
              </a:solidFill>
              <a:latin typeface="Playfair Display"/>
              <a:ea typeface="Playfair Display"/>
              <a:cs typeface="Playfair Display"/>
              <a:sym typeface="Playfair Display"/>
            </a:endParaRPr>
          </a:p>
          <a:p>
            <a:pPr indent="-281423" lvl="1" marL="562846" marR="0" rtl="0" algn="l">
              <a:lnSpc>
                <a:spcPct val="140023"/>
              </a:lnSpc>
              <a:spcBef>
                <a:spcPts val="0"/>
              </a:spcBef>
              <a:spcAft>
                <a:spcPts val="0"/>
              </a:spcAft>
              <a:buClr>
                <a:srgbClr val="FFFFFF"/>
              </a:buClr>
              <a:buSzPts val="2606"/>
              <a:buFont typeface="Arial"/>
              <a:buChar char="•"/>
            </a:pPr>
            <a:r>
              <a:rPr b="0" i="0" lang="en-US" sz="2606" u="sng" cap="none" strike="noStrike">
                <a:solidFill>
                  <a:srgbClr val="FFFFFF"/>
                </a:solidFill>
                <a:latin typeface="Playfair Display"/>
                <a:ea typeface="Playfair Display"/>
                <a:cs typeface="Playfair Display"/>
                <a:sym typeface="Playfair Display"/>
              </a:rPr>
              <a:t>Dealing with Outliers and Inconsistent Data</a:t>
            </a:r>
            <a:endParaRPr/>
          </a:p>
          <a:p>
            <a:pPr indent="0" lvl="0" marL="0" marR="0" rtl="0" algn="l">
              <a:lnSpc>
                <a:spcPct val="140023"/>
              </a:lnSpc>
              <a:spcBef>
                <a:spcPts val="0"/>
              </a:spcBef>
              <a:spcAft>
                <a:spcPts val="0"/>
              </a:spcAft>
              <a:buNone/>
            </a:pPr>
            <a:r>
              <a:rPr b="0" i="0" lang="en-US" sz="2606" u="none" cap="none" strike="noStrike">
                <a:solidFill>
                  <a:srgbClr val="FFFFFF"/>
                </a:solidFill>
                <a:latin typeface="Playfair Display"/>
                <a:ea typeface="Playfair Display"/>
                <a:cs typeface="Playfair Display"/>
                <a:sym typeface="Playfair Display"/>
              </a:rPr>
              <a:t>Although outliers were minimal in this dataset, basic checks were conducted to ensure that all values fell within expected ranges.</a:t>
            </a:r>
            <a:endParaRPr/>
          </a:p>
        </p:txBody>
      </p:sp>
      <p:sp>
        <p:nvSpPr>
          <p:cNvPr id="120" name="Google Shape;120;p5"/>
          <p:cNvSpPr/>
          <p:nvPr/>
        </p:nvSpPr>
        <p:spPr>
          <a:xfrm>
            <a:off x="10984222" y="-2331156"/>
            <a:ext cx="8762245" cy="7907926"/>
          </a:xfrm>
          <a:custGeom>
            <a:rect b="b" l="l" r="r" t="t"/>
            <a:pathLst>
              <a:path extrusionOk="0" h="7907926" w="8762245">
                <a:moveTo>
                  <a:pt x="0" y="0"/>
                </a:moveTo>
                <a:lnTo>
                  <a:pt x="8762245" y="0"/>
                </a:lnTo>
                <a:lnTo>
                  <a:pt x="8762245" y="7907927"/>
                </a:lnTo>
                <a:lnTo>
                  <a:pt x="0" y="7907927"/>
                </a:lnTo>
                <a:lnTo>
                  <a:pt x="0" y="0"/>
                </a:lnTo>
                <a:close/>
              </a:path>
            </a:pathLst>
          </a:custGeom>
          <a:blipFill rotWithShape="1">
            <a:blip r:embed="rId3">
              <a:alphaModFix/>
            </a:blip>
            <a:stretch>
              <a:fillRect b="0" l="0" r="0" t="0"/>
            </a:stretch>
          </a:blipFill>
          <a:ln>
            <a:noFill/>
          </a:ln>
        </p:spPr>
      </p:sp>
      <p:sp>
        <p:nvSpPr>
          <p:cNvPr id="121" name="Google Shape;121;p5"/>
          <p:cNvSpPr/>
          <p:nvPr/>
        </p:nvSpPr>
        <p:spPr>
          <a:xfrm>
            <a:off x="10551218" y="4546909"/>
            <a:ext cx="9118670" cy="8229600"/>
          </a:xfrm>
          <a:custGeom>
            <a:rect b="b" l="l" r="r" t="t"/>
            <a:pathLst>
              <a:path extrusionOk="0" h="8229600" w="9118670">
                <a:moveTo>
                  <a:pt x="0" y="0"/>
                </a:moveTo>
                <a:lnTo>
                  <a:pt x="9118670" y="0"/>
                </a:lnTo>
                <a:lnTo>
                  <a:pt x="9118670" y="8229600"/>
                </a:lnTo>
                <a:lnTo>
                  <a:pt x="0" y="8229600"/>
                </a:lnTo>
                <a:lnTo>
                  <a:pt x="0" y="0"/>
                </a:lnTo>
                <a:close/>
              </a:path>
            </a:pathLst>
          </a:custGeom>
          <a:blipFill rotWithShape="1">
            <a:blip r:embed="rId4">
              <a:alphaModFix/>
            </a:blip>
            <a:stretch>
              <a:fillRect b="0" l="0" r="0" t="0"/>
            </a:stretch>
          </a:blipFill>
          <a:ln>
            <a:noFill/>
          </a:ln>
        </p:spPr>
      </p:sp>
      <p:sp>
        <p:nvSpPr>
          <p:cNvPr id="122" name="Google Shape;122;p5"/>
          <p:cNvSpPr/>
          <p:nvPr/>
        </p:nvSpPr>
        <p:spPr>
          <a:xfrm flipH="1">
            <a:off x="10757904" y="1068331"/>
            <a:ext cx="5740146" cy="8229600"/>
          </a:xfrm>
          <a:custGeom>
            <a:rect b="b" l="l" r="r" t="t"/>
            <a:pathLst>
              <a:path extrusionOk="0" h="8229600" w="5740146">
                <a:moveTo>
                  <a:pt x="5740146" y="0"/>
                </a:moveTo>
                <a:lnTo>
                  <a:pt x="0" y="0"/>
                </a:lnTo>
                <a:lnTo>
                  <a:pt x="0" y="8229600"/>
                </a:lnTo>
                <a:lnTo>
                  <a:pt x="5740146" y="8229600"/>
                </a:lnTo>
                <a:lnTo>
                  <a:pt x="5740146" y="0"/>
                </a:lnTo>
                <a:close/>
              </a:path>
            </a:pathLst>
          </a:custGeom>
          <a:blipFill rotWithShape="1">
            <a:blip r:embed="rId5">
              <a:alphaModFix/>
            </a:blip>
            <a:stretch>
              <a:fillRect b="0" l="0" r="0" t="0"/>
            </a:stretch>
          </a:blip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0" st="0"/>
                                            </p:txEl>
                                          </p:spTgt>
                                        </p:tgtEl>
                                        <p:attrNameLst>
                                          <p:attrName>style.visibility</p:attrName>
                                        </p:attrNameLst>
                                      </p:cBhvr>
                                      <p:to>
                                        <p:strVal val="visible"/>
                                      </p:to>
                                    </p:set>
                                    <p:animEffect filter="fade" transition="in">
                                      <p:cBhvr>
                                        <p:cTn dur="1000"/>
                                        <p:tgtEl>
                                          <p:spTgt spid="1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0" st="0"/>
                                            </p:txEl>
                                          </p:spTgt>
                                        </p:tgtEl>
                                        <p:attrNameLst>
                                          <p:attrName>style.visibility</p:attrName>
                                        </p:attrNameLst>
                                      </p:cBhvr>
                                      <p:to>
                                        <p:strVal val="visible"/>
                                      </p:to>
                                    </p:set>
                                    <p:animEffect filter="fade" transition="in">
                                      <p:cBhvr>
                                        <p:cTn dur="1000"/>
                                        <p:tgtEl>
                                          <p:spTgt spid="1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1" st="1"/>
                                            </p:txEl>
                                          </p:spTgt>
                                        </p:tgtEl>
                                        <p:attrNameLst>
                                          <p:attrName>style.visibility</p:attrName>
                                        </p:attrNameLst>
                                      </p:cBhvr>
                                      <p:to>
                                        <p:strVal val="visible"/>
                                      </p:to>
                                    </p:set>
                                    <p:animEffect filter="fade" transition="in">
                                      <p:cBhvr>
                                        <p:cTn dur="1000"/>
                                        <p:tgtEl>
                                          <p:spTgt spid="1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2" st="2"/>
                                            </p:txEl>
                                          </p:spTgt>
                                        </p:tgtEl>
                                        <p:attrNameLst>
                                          <p:attrName>style.visibility</p:attrName>
                                        </p:attrNameLst>
                                      </p:cBhvr>
                                      <p:to>
                                        <p:strVal val="visible"/>
                                      </p:to>
                                    </p:set>
                                    <p:animEffect filter="fade" transition="in">
                                      <p:cBhvr>
                                        <p:cTn dur="1000"/>
                                        <p:tgtEl>
                                          <p:spTgt spid="1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3" st="3"/>
                                            </p:txEl>
                                          </p:spTgt>
                                        </p:tgtEl>
                                        <p:attrNameLst>
                                          <p:attrName>style.visibility</p:attrName>
                                        </p:attrNameLst>
                                      </p:cBhvr>
                                      <p:to>
                                        <p:strVal val="visible"/>
                                      </p:to>
                                    </p:set>
                                    <p:animEffect filter="fade" transition="in">
                                      <p:cBhvr>
                                        <p:cTn dur="1000"/>
                                        <p:tgtEl>
                                          <p:spTgt spid="1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4" st="4"/>
                                            </p:txEl>
                                          </p:spTgt>
                                        </p:tgtEl>
                                        <p:attrNameLst>
                                          <p:attrName>style.visibility</p:attrName>
                                        </p:attrNameLst>
                                      </p:cBhvr>
                                      <p:to>
                                        <p:strVal val="visible"/>
                                      </p:to>
                                    </p:set>
                                    <p:animEffect filter="fade" transition="in">
                                      <p:cBhvr>
                                        <p:cTn dur="1000"/>
                                        <p:tgtEl>
                                          <p:spTgt spid="1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5" st="5"/>
                                            </p:txEl>
                                          </p:spTgt>
                                        </p:tgtEl>
                                        <p:attrNameLst>
                                          <p:attrName>style.visibility</p:attrName>
                                        </p:attrNameLst>
                                      </p:cBhvr>
                                      <p:to>
                                        <p:strVal val="visible"/>
                                      </p:to>
                                    </p:set>
                                    <p:animEffect filter="fade" transition="in">
                                      <p:cBhvr>
                                        <p:cTn dur="1000"/>
                                        <p:tgtEl>
                                          <p:spTgt spid="1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6" st="6"/>
                                            </p:txEl>
                                          </p:spTgt>
                                        </p:tgtEl>
                                        <p:attrNameLst>
                                          <p:attrName>style.visibility</p:attrName>
                                        </p:attrNameLst>
                                      </p:cBhvr>
                                      <p:to>
                                        <p:strVal val="visible"/>
                                      </p:to>
                                    </p:set>
                                    <p:animEffect filter="fade" transition="in">
                                      <p:cBhvr>
                                        <p:cTn dur="1000"/>
                                        <p:tgtEl>
                                          <p:spTgt spid="1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7" st="7"/>
                                            </p:txEl>
                                          </p:spTgt>
                                        </p:tgtEl>
                                        <p:attrNameLst>
                                          <p:attrName>style.visibility</p:attrName>
                                        </p:attrNameLst>
                                      </p:cBhvr>
                                      <p:to>
                                        <p:strVal val="visible"/>
                                      </p:to>
                                    </p:set>
                                    <p:animEffect filter="fade" transition="in">
                                      <p:cBhvr>
                                        <p:cTn dur="1000"/>
                                        <p:tgtEl>
                                          <p:spTgt spid="11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8" st="8"/>
                                            </p:txEl>
                                          </p:spTgt>
                                        </p:tgtEl>
                                        <p:attrNameLst>
                                          <p:attrName>style.visibility</p:attrName>
                                        </p:attrNameLst>
                                      </p:cBhvr>
                                      <p:to>
                                        <p:strVal val="visible"/>
                                      </p:to>
                                    </p:set>
                                    <p:animEffect filter="fade" transition="in">
                                      <p:cBhvr>
                                        <p:cTn dur="1000"/>
                                        <p:tgtEl>
                                          <p:spTgt spid="11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9" st="9"/>
                                            </p:txEl>
                                          </p:spTgt>
                                        </p:tgtEl>
                                        <p:attrNameLst>
                                          <p:attrName>style.visibility</p:attrName>
                                        </p:attrNameLst>
                                      </p:cBhvr>
                                      <p:to>
                                        <p:strVal val="visible"/>
                                      </p:to>
                                    </p:set>
                                    <p:animEffect filter="fade" transition="in">
                                      <p:cBhvr>
                                        <p:cTn dur="1000"/>
                                        <p:tgtEl>
                                          <p:spTgt spid="11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10" st="10"/>
                                            </p:txEl>
                                          </p:spTgt>
                                        </p:tgtEl>
                                        <p:attrNameLst>
                                          <p:attrName>style.visibility</p:attrName>
                                        </p:attrNameLst>
                                      </p:cBhvr>
                                      <p:to>
                                        <p:strVal val="visible"/>
                                      </p:to>
                                    </p:set>
                                    <p:animEffect filter="fade" transition="in">
                                      <p:cBhvr>
                                        <p:cTn dur="1000"/>
                                        <p:tgtEl>
                                          <p:spTgt spid="11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11" st="11"/>
                                            </p:txEl>
                                          </p:spTgt>
                                        </p:tgtEl>
                                        <p:attrNameLst>
                                          <p:attrName>style.visibility</p:attrName>
                                        </p:attrNameLst>
                                      </p:cBhvr>
                                      <p:to>
                                        <p:strVal val="visible"/>
                                      </p:to>
                                    </p:set>
                                    <p:animEffect filter="fade" transition="in">
                                      <p:cBhvr>
                                        <p:cTn dur="1000"/>
                                        <p:tgtEl>
                                          <p:spTgt spid="11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12" st="12"/>
                                            </p:txEl>
                                          </p:spTgt>
                                        </p:tgtEl>
                                        <p:attrNameLst>
                                          <p:attrName>style.visibility</p:attrName>
                                        </p:attrNameLst>
                                      </p:cBhvr>
                                      <p:to>
                                        <p:strVal val="visible"/>
                                      </p:to>
                                    </p:set>
                                    <p:animEffect filter="fade" transition="in">
                                      <p:cBhvr>
                                        <p:cTn dur="1000"/>
                                        <p:tgtEl>
                                          <p:spTgt spid="119">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2C59"/>
        </a:solidFill>
      </p:bgPr>
    </p:bg>
    <p:spTree>
      <p:nvGrpSpPr>
        <p:cNvPr id="126" name="Shape 126"/>
        <p:cNvGrpSpPr/>
        <p:nvPr/>
      </p:nvGrpSpPr>
      <p:grpSpPr>
        <a:xfrm>
          <a:off x="0" y="0"/>
          <a:ext cx="0" cy="0"/>
          <a:chOff x="0" y="0"/>
          <a:chExt cx="0" cy="0"/>
        </a:xfrm>
      </p:grpSpPr>
      <p:sp>
        <p:nvSpPr>
          <p:cNvPr id="127" name="Google Shape;127;p6"/>
          <p:cNvSpPr txBox="1"/>
          <p:nvPr/>
        </p:nvSpPr>
        <p:spPr>
          <a:xfrm>
            <a:off x="286937" y="283856"/>
            <a:ext cx="6836039" cy="62115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70" u="none" cap="none" strike="noStrike">
                <a:solidFill>
                  <a:srgbClr val="FFFFFF"/>
                </a:solidFill>
                <a:latin typeface="Arial"/>
                <a:ea typeface="Arial"/>
                <a:cs typeface="Arial"/>
                <a:sym typeface="Arial"/>
              </a:rPr>
              <a:t>02 - DATA VISUALISATION</a:t>
            </a:r>
            <a:endParaRPr/>
          </a:p>
        </p:txBody>
      </p:sp>
      <p:sp>
        <p:nvSpPr>
          <p:cNvPr id="128" name="Google Shape;128;p6"/>
          <p:cNvSpPr txBox="1"/>
          <p:nvPr/>
        </p:nvSpPr>
        <p:spPr>
          <a:xfrm>
            <a:off x="286937" y="971550"/>
            <a:ext cx="15478452" cy="7311231"/>
          </a:xfrm>
          <a:prstGeom prst="rect">
            <a:avLst/>
          </a:prstGeom>
          <a:noFill/>
          <a:ln>
            <a:noFill/>
          </a:ln>
        </p:spPr>
        <p:txBody>
          <a:bodyPr anchorCtr="0" anchor="t" bIns="0" lIns="0" spcFirstLastPara="1" rIns="0" wrap="square" tIns="0">
            <a:spAutoFit/>
          </a:bodyPr>
          <a:lstStyle/>
          <a:p>
            <a:pPr indent="0" lvl="0" marL="0" marR="0" rtl="0" algn="l">
              <a:lnSpc>
                <a:spcPct val="140033"/>
              </a:lnSpc>
              <a:spcBef>
                <a:spcPts val="0"/>
              </a:spcBef>
              <a:spcAft>
                <a:spcPts val="0"/>
              </a:spcAft>
              <a:buNone/>
            </a:pPr>
            <a:r>
              <a:rPr b="0" i="0" lang="en-US" sz="2950" u="none" cap="none" strike="noStrike">
                <a:solidFill>
                  <a:srgbClr val="FFFFFF"/>
                </a:solidFill>
                <a:latin typeface="Playfair Display"/>
                <a:ea typeface="Playfair Display"/>
                <a:cs typeface="Playfair Display"/>
                <a:sym typeface="Playfair Display"/>
              </a:rPr>
              <a:t>Data visualization is a powerful tool that enables researchers to communicate insights derived from data analysis effectively.</a:t>
            </a:r>
            <a:endParaRPr/>
          </a:p>
          <a:p>
            <a:pPr indent="-318538" lvl="1" marL="637077" marR="0" rtl="0" algn="l">
              <a:lnSpc>
                <a:spcPct val="140033"/>
              </a:lnSpc>
              <a:spcBef>
                <a:spcPts val="0"/>
              </a:spcBef>
              <a:spcAft>
                <a:spcPts val="0"/>
              </a:spcAft>
              <a:buClr>
                <a:srgbClr val="FFFFFF"/>
              </a:buClr>
              <a:buSzPts val="2950"/>
              <a:buFont typeface="Arial"/>
              <a:buChar char="•"/>
            </a:pPr>
            <a:r>
              <a:rPr b="0" i="0" lang="en-US" sz="2950" u="none" cap="none" strike="noStrike">
                <a:solidFill>
                  <a:srgbClr val="FFFFFF"/>
                </a:solidFill>
                <a:latin typeface="Playfair Display"/>
                <a:ea typeface="Playfair Display"/>
                <a:cs typeface="Playfair Display"/>
                <a:sym typeface="Playfair Display"/>
              </a:rPr>
              <a:t>Bar Charts:</a:t>
            </a:r>
            <a:endParaRPr/>
          </a:p>
          <a:p>
            <a:pPr indent="0" lvl="0" marL="0" marR="0" rtl="0" algn="l">
              <a:lnSpc>
                <a:spcPct val="140033"/>
              </a:lnSpc>
              <a:spcBef>
                <a:spcPts val="0"/>
              </a:spcBef>
              <a:spcAft>
                <a:spcPts val="0"/>
              </a:spcAft>
              <a:buNone/>
            </a:pPr>
            <a:r>
              <a:rPr b="0" i="0" lang="en-US" sz="2950" u="none" cap="none" strike="noStrike">
                <a:solidFill>
                  <a:srgbClr val="FFFFFF"/>
                </a:solidFill>
                <a:latin typeface="Playfair Display"/>
                <a:ea typeface="Playfair Display"/>
                <a:cs typeface="Playfair Display"/>
                <a:sym typeface="Playfair Display"/>
              </a:rPr>
              <a:t>Used to compare categorical data, such as the distribution of gender among respondents or the number of students reporting various levels of support-seeking behavior.</a:t>
            </a:r>
            <a:endParaRPr/>
          </a:p>
          <a:p>
            <a:pPr indent="-318538" lvl="1" marL="637077" marR="0" rtl="0" algn="l">
              <a:lnSpc>
                <a:spcPct val="140033"/>
              </a:lnSpc>
              <a:spcBef>
                <a:spcPts val="0"/>
              </a:spcBef>
              <a:spcAft>
                <a:spcPts val="0"/>
              </a:spcAft>
              <a:buClr>
                <a:srgbClr val="FFFFFF"/>
              </a:buClr>
              <a:buSzPts val="2950"/>
              <a:buFont typeface="Arial"/>
              <a:buChar char="•"/>
            </a:pPr>
            <a:r>
              <a:rPr b="0" i="0" lang="en-US" sz="2950" u="none" cap="none" strike="noStrike">
                <a:solidFill>
                  <a:srgbClr val="FFFFFF"/>
                </a:solidFill>
                <a:latin typeface="Playfair Display"/>
                <a:ea typeface="Playfair Display"/>
                <a:cs typeface="Playfair Display"/>
                <a:sym typeface="Playfair Display"/>
              </a:rPr>
              <a:t>Pie Charts:</a:t>
            </a:r>
            <a:endParaRPr/>
          </a:p>
          <a:p>
            <a:pPr indent="0" lvl="0" marL="0" marR="0" rtl="0" algn="l">
              <a:lnSpc>
                <a:spcPct val="140033"/>
              </a:lnSpc>
              <a:spcBef>
                <a:spcPts val="0"/>
              </a:spcBef>
              <a:spcAft>
                <a:spcPts val="0"/>
              </a:spcAft>
              <a:buNone/>
            </a:pPr>
            <a:r>
              <a:rPr b="0" i="0" lang="en-US" sz="2950" u="none" cap="none" strike="noStrike">
                <a:solidFill>
                  <a:srgbClr val="FFFFFF"/>
                </a:solidFill>
                <a:latin typeface="Playfair Display"/>
                <a:ea typeface="Playfair Display"/>
                <a:cs typeface="Playfair Display"/>
                <a:sym typeface="Playfair Display"/>
              </a:rPr>
              <a:t>Employed to illustrate the proportions of different demographic groups (e.g., gender distribution) within the dataset.</a:t>
            </a:r>
            <a:endParaRPr/>
          </a:p>
          <a:p>
            <a:pPr indent="-318538" lvl="1" marL="637077" marR="0" rtl="0" algn="l">
              <a:lnSpc>
                <a:spcPct val="140033"/>
              </a:lnSpc>
              <a:spcBef>
                <a:spcPts val="0"/>
              </a:spcBef>
              <a:spcAft>
                <a:spcPts val="0"/>
              </a:spcAft>
              <a:buClr>
                <a:srgbClr val="FFFFFF"/>
              </a:buClr>
              <a:buSzPts val="2950"/>
              <a:buFont typeface="Arial"/>
              <a:buChar char="•"/>
            </a:pPr>
            <a:r>
              <a:rPr b="0" i="0" lang="en-US" sz="2950" u="none" cap="none" strike="noStrike">
                <a:solidFill>
                  <a:srgbClr val="FFFFFF"/>
                </a:solidFill>
                <a:latin typeface="Playfair Display"/>
                <a:ea typeface="Playfair Display"/>
                <a:cs typeface="Playfair Display"/>
                <a:sym typeface="Playfair Display"/>
              </a:rPr>
              <a:t>Box Plots:</a:t>
            </a:r>
            <a:endParaRPr/>
          </a:p>
          <a:p>
            <a:pPr indent="0" lvl="0" marL="0" marR="0" rtl="0" algn="l">
              <a:lnSpc>
                <a:spcPct val="140033"/>
              </a:lnSpc>
              <a:spcBef>
                <a:spcPts val="0"/>
              </a:spcBef>
              <a:spcAft>
                <a:spcPts val="0"/>
              </a:spcAft>
              <a:buNone/>
            </a:pPr>
            <a:r>
              <a:rPr b="0" i="0" lang="en-US" sz="2950" u="none" cap="none" strike="noStrike">
                <a:solidFill>
                  <a:srgbClr val="FFFFFF"/>
                </a:solidFill>
                <a:latin typeface="Playfair Display"/>
                <a:ea typeface="Playfair Display"/>
                <a:cs typeface="Playfair Display"/>
                <a:sym typeface="Playfair Display"/>
              </a:rPr>
              <a:t>Used to show the distribution of numerical variables, such as academic workload pressure or time management effectiveness, across different demographic groups.</a:t>
            </a:r>
            <a:endParaRPr/>
          </a:p>
          <a:p>
            <a:pPr indent="-318538" lvl="1" marL="637077" marR="0" rtl="0" algn="l">
              <a:lnSpc>
                <a:spcPct val="140033"/>
              </a:lnSpc>
              <a:spcBef>
                <a:spcPts val="0"/>
              </a:spcBef>
              <a:spcAft>
                <a:spcPts val="0"/>
              </a:spcAft>
              <a:buClr>
                <a:srgbClr val="FFFFFF"/>
              </a:buClr>
              <a:buSzPts val="2950"/>
              <a:buFont typeface="Arial"/>
              <a:buChar char="•"/>
            </a:pPr>
            <a:r>
              <a:rPr b="0" i="0" lang="en-US" sz="2950" u="none" cap="none" strike="noStrike">
                <a:solidFill>
                  <a:srgbClr val="FFFFFF"/>
                </a:solidFill>
                <a:latin typeface="Playfair Display"/>
                <a:ea typeface="Playfair Display"/>
                <a:cs typeface="Playfair Display"/>
                <a:sym typeface="Playfair Display"/>
              </a:rPr>
              <a:t>Heatmaps:</a:t>
            </a:r>
            <a:endParaRPr/>
          </a:p>
          <a:p>
            <a:pPr indent="0" lvl="0" marL="0" marR="0" rtl="0" algn="l">
              <a:lnSpc>
                <a:spcPct val="140033"/>
              </a:lnSpc>
              <a:spcBef>
                <a:spcPts val="0"/>
              </a:spcBef>
              <a:spcAft>
                <a:spcPts val="0"/>
              </a:spcAft>
              <a:buNone/>
            </a:pPr>
            <a:r>
              <a:rPr b="0" i="0" lang="en-US" sz="2950" u="none" cap="none" strike="noStrike">
                <a:solidFill>
                  <a:srgbClr val="FFFFFF"/>
                </a:solidFill>
                <a:latin typeface="Playfair Display"/>
                <a:ea typeface="Playfair Display"/>
                <a:cs typeface="Playfair Display"/>
                <a:sym typeface="Playfair Display"/>
              </a:rPr>
              <a:t>Used to represent the correlation matrix between numerical variables, visually indicating the strength and direction of relationships.</a:t>
            </a:r>
            <a:endParaRPr/>
          </a:p>
        </p:txBody>
      </p:sp>
      <p:sp>
        <p:nvSpPr>
          <p:cNvPr id="129" name="Google Shape;129;p6"/>
          <p:cNvSpPr/>
          <p:nvPr/>
        </p:nvSpPr>
        <p:spPr>
          <a:xfrm>
            <a:off x="12483658" y="2058660"/>
            <a:ext cx="9551284" cy="8620034"/>
          </a:xfrm>
          <a:custGeom>
            <a:rect b="b" l="l" r="r" t="t"/>
            <a:pathLst>
              <a:path extrusionOk="0" h="8620034" w="9551284">
                <a:moveTo>
                  <a:pt x="0" y="0"/>
                </a:moveTo>
                <a:lnTo>
                  <a:pt x="9551284" y="0"/>
                </a:lnTo>
                <a:lnTo>
                  <a:pt x="9551284" y="8620034"/>
                </a:lnTo>
                <a:lnTo>
                  <a:pt x="0" y="8620034"/>
                </a:lnTo>
                <a:lnTo>
                  <a:pt x="0" y="0"/>
                </a:lnTo>
                <a:close/>
              </a:path>
            </a:pathLst>
          </a:custGeom>
          <a:blipFill rotWithShape="1">
            <a:blip r:embed="rId3">
              <a:alphaModFix/>
            </a:blip>
            <a:stretch>
              <a:fillRect b="0" l="0" r="0" t="0"/>
            </a:stretch>
          </a:blipFill>
          <a:ln>
            <a:noFill/>
          </a:ln>
        </p:spPr>
      </p:sp>
      <p:sp>
        <p:nvSpPr>
          <p:cNvPr id="130" name="Google Shape;130;p6"/>
          <p:cNvSpPr/>
          <p:nvPr/>
        </p:nvSpPr>
        <p:spPr>
          <a:xfrm>
            <a:off x="13538283" y="3402979"/>
            <a:ext cx="5971386" cy="7275716"/>
          </a:xfrm>
          <a:custGeom>
            <a:rect b="b" l="l" r="r" t="t"/>
            <a:pathLst>
              <a:path extrusionOk="0" h="7275716" w="5971386">
                <a:moveTo>
                  <a:pt x="0" y="0"/>
                </a:moveTo>
                <a:lnTo>
                  <a:pt x="5971386" y="0"/>
                </a:lnTo>
                <a:lnTo>
                  <a:pt x="5971386" y="7275715"/>
                </a:lnTo>
                <a:lnTo>
                  <a:pt x="0" y="7275715"/>
                </a:lnTo>
                <a:lnTo>
                  <a:pt x="0" y="0"/>
                </a:lnTo>
                <a:close/>
              </a:path>
            </a:pathLst>
          </a:custGeom>
          <a:blipFill rotWithShape="1">
            <a:blip r:embed="rId4">
              <a:alphaModFix/>
            </a:blip>
            <a:stretch>
              <a:fillRect b="0" l="-15802" r="-1009" t="0"/>
            </a:stretch>
          </a:blip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0" st="0"/>
                                            </p:txEl>
                                          </p:spTgt>
                                        </p:tgtEl>
                                        <p:attrNameLst>
                                          <p:attrName>style.visibility</p:attrName>
                                        </p:attrNameLst>
                                      </p:cBhvr>
                                      <p:to>
                                        <p:strVal val="visible"/>
                                      </p:to>
                                    </p:set>
                                    <p:animEffect filter="fade" transition="in">
                                      <p:cBhvr>
                                        <p:cTn dur="1000"/>
                                        <p:tgtEl>
                                          <p:spTgt spid="1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 st="1"/>
                                            </p:txEl>
                                          </p:spTgt>
                                        </p:tgtEl>
                                        <p:attrNameLst>
                                          <p:attrName>style.visibility</p:attrName>
                                        </p:attrNameLst>
                                      </p:cBhvr>
                                      <p:to>
                                        <p:strVal val="visible"/>
                                      </p:to>
                                    </p:set>
                                    <p:animEffect filter="fade" transition="in">
                                      <p:cBhvr>
                                        <p:cTn dur="1000"/>
                                        <p:tgtEl>
                                          <p:spTgt spid="1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2" st="2"/>
                                            </p:txEl>
                                          </p:spTgt>
                                        </p:tgtEl>
                                        <p:attrNameLst>
                                          <p:attrName>style.visibility</p:attrName>
                                        </p:attrNameLst>
                                      </p:cBhvr>
                                      <p:to>
                                        <p:strVal val="visible"/>
                                      </p:to>
                                    </p:set>
                                    <p:animEffect filter="fade" transition="in">
                                      <p:cBhvr>
                                        <p:cTn dur="1000"/>
                                        <p:tgtEl>
                                          <p:spTgt spid="1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3" st="3"/>
                                            </p:txEl>
                                          </p:spTgt>
                                        </p:tgtEl>
                                        <p:attrNameLst>
                                          <p:attrName>style.visibility</p:attrName>
                                        </p:attrNameLst>
                                      </p:cBhvr>
                                      <p:to>
                                        <p:strVal val="visible"/>
                                      </p:to>
                                    </p:set>
                                    <p:animEffect filter="fade" transition="in">
                                      <p:cBhvr>
                                        <p:cTn dur="1000"/>
                                        <p:tgtEl>
                                          <p:spTgt spid="1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4" st="4"/>
                                            </p:txEl>
                                          </p:spTgt>
                                        </p:tgtEl>
                                        <p:attrNameLst>
                                          <p:attrName>style.visibility</p:attrName>
                                        </p:attrNameLst>
                                      </p:cBhvr>
                                      <p:to>
                                        <p:strVal val="visible"/>
                                      </p:to>
                                    </p:set>
                                    <p:animEffect filter="fade" transition="in">
                                      <p:cBhvr>
                                        <p:cTn dur="1000"/>
                                        <p:tgtEl>
                                          <p:spTgt spid="1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5" st="5"/>
                                            </p:txEl>
                                          </p:spTgt>
                                        </p:tgtEl>
                                        <p:attrNameLst>
                                          <p:attrName>style.visibility</p:attrName>
                                        </p:attrNameLst>
                                      </p:cBhvr>
                                      <p:to>
                                        <p:strVal val="visible"/>
                                      </p:to>
                                    </p:set>
                                    <p:animEffect filter="fade" transition="in">
                                      <p:cBhvr>
                                        <p:cTn dur="1000"/>
                                        <p:tgtEl>
                                          <p:spTgt spid="1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6" st="6"/>
                                            </p:txEl>
                                          </p:spTgt>
                                        </p:tgtEl>
                                        <p:attrNameLst>
                                          <p:attrName>style.visibility</p:attrName>
                                        </p:attrNameLst>
                                      </p:cBhvr>
                                      <p:to>
                                        <p:strVal val="visible"/>
                                      </p:to>
                                    </p:set>
                                    <p:animEffect filter="fade" transition="in">
                                      <p:cBhvr>
                                        <p:cTn dur="1000"/>
                                        <p:tgtEl>
                                          <p:spTgt spid="12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7" st="7"/>
                                            </p:txEl>
                                          </p:spTgt>
                                        </p:tgtEl>
                                        <p:attrNameLst>
                                          <p:attrName>style.visibility</p:attrName>
                                        </p:attrNameLst>
                                      </p:cBhvr>
                                      <p:to>
                                        <p:strVal val="visible"/>
                                      </p:to>
                                    </p:set>
                                    <p:animEffect filter="fade" transition="in">
                                      <p:cBhvr>
                                        <p:cTn dur="1000"/>
                                        <p:tgtEl>
                                          <p:spTgt spid="12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8" st="8"/>
                                            </p:txEl>
                                          </p:spTgt>
                                        </p:tgtEl>
                                        <p:attrNameLst>
                                          <p:attrName>style.visibility</p:attrName>
                                        </p:attrNameLst>
                                      </p:cBhvr>
                                      <p:to>
                                        <p:strVal val="visible"/>
                                      </p:to>
                                    </p:set>
                                    <p:animEffect filter="fade" transition="in">
                                      <p:cBhvr>
                                        <p:cTn dur="1000"/>
                                        <p:tgtEl>
                                          <p:spTgt spid="12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2C59"/>
        </a:solidFill>
      </p:bgPr>
    </p:bg>
    <p:spTree>
      <p:nvGrpSpPr>
        <p:cNvPr id="134" name="Shape 134"/>
        <p:cNvGrpSpPr/>
        <p:nvPr/>
      </p:nvGrpSpPr>
      <p:grpSpPr>
        <a:xfrm>
          <a:off x="0" y="0"/>
          <a:ext cx="0" cy="0"/>
          <a:chOff x="0" y="0"/>
          <a:chExt cx="0" cy="0"/>
        </a:xfrm>
      </p:grpSpPr>
      <p:sp>
        <p:nvSpPr>
          <p:cNvPr id="135" name="Google Shape;135;p7"/>
          <p:cNvSpPr/>
          <p:nvPr/>
        </p:nvSpPr>
        <p:spPr>
          <a:xfrm>
            <a:off x="-3668787" y="4982663"/>
            <a:ext cx="9118670" cy="8229600"/>
          </a:xfrm>
          <a:custGeom>
            <a:rect b="b" l="l" r="r" t="t"/>
            <a:pathLst>
              <a:path extrusionOk="0" h="8229600" w="9118670">
                <a:moveTo>
                  <a:pt x="0" y="0"/>
                </a:moveTo>
                <a:lnTo>
                  <a:pt x="9118670" y="0"/>
                </a:lnTo>
                <a:lnTo>
                  <a:pt x="9118670" y="8229600"/>
                </a:lnTo>
                <a:lnTo>
                  <a:pt x="0" y="8229600"/>
                </a:lnTo>
                <a:lnTo>
                  <a:pt x="0" y="0"/>
                </a:lnTo>
                <a:close/>
              </a:path>
            </a:pathLst>
          </a:custGeom>
          <a:blipFill rotWithShape="1">
            <a:blip r:embed="rId3">
              <a:alphaModFix/>
            </a:blip>
            <a:stretch>
              <a:fillRect b="0" l="0" r="0" t="0"/>
            </a:stretch>
          </a:blipFill>
          <a:ln>
            <a:noFill/>
          </a:ln>
        </p:spPr>
      </p:sp>
      <p:sp>
        <p:nvSpPr>
          <p:cNvPr id="136" name="Google Shape;136;p7"/>
          <p:cNvSpPr/>
          <p:nvPr/>
        </p:nvSpPr>
        <p:spPr>
          <a:xfrm>
            <a:off x="12878177" y="1189537"/>
            <a:ext cx="8762245" cy="7907926"/>
          </a:xfrm>
          <a:custGeom>
            <a:rect b="b" l="l" r="r" t="t"/>
            <a:pathLst>
              <a:path extrusionOk="0" h="7907926" w="8762245">
                <a:moveTo>
                  <a:pt x="0" y="0"/>
                </a:moveTo>
                <a:lnTo>
                  <a:pt x="8762246" y="0"/>
                </a:lnTo>
                <a:lnTo>
                  <a:pt x="8762246" y="7907926"/>
                </a:lnTo>
                <a:lnTo>
                  <a:pt x="0" y="7907926"/>
                </a:lnTo>
                <a:lnTo>
                  <a:pt x="0" y="0"/>
                </a:lnTo>
                <a:close/>
              </a:path>
            </a:pathLst>
          </a:custGeom>
          <a:blipFill rotWithShape="1">
            <a:blip r:embed="rId4">
              <a:alphaModFix/>
            </a:blip>
            <a:stretch>
              <a:fillRect b="0" l="0" r="0" t="0"/>
            </a:stretch>
          </a:blipFill>
          <a:ln>
            <a:noFill/>
          </a:ln>
        </p:spPr>
      </p:sp>
      <p:sp>
        <p:nvSpPr>
          <p:cNvPr id="137" name="Google Shape;137;p7"/>
          <p:cNvSpPr/>
          <p:nvPr/>
        </p:nvSpPr>
        <p:spPr>
          <a:xfrm>
            <a:off x="5944671" y="2345820"/>
            <a:ext cx="6057747" cy="6153473"/>
          </a:xfrm>
          <a:custGeom>
            <a:rect b="b" l="l" r="r" t="t"/>
            <a:pathLst>
              <a:path extrusionOk="0" h="6153473" w="6057747">
                <a:moveTo>
                  <a:pt x="0" y="0"/>
                </a:moveTo>
                <a:lnTo>
                  <a:pt x="6057746" y="0"/>
                </a:lnTo>
                <a:lnTo>
                  <a:pt x="6057746" y="6153473"/>
                </a:lnTo>
                <a:lnTo>
                  <a:pt x="0" y="6153473"/>
                </a:lnTo>
                <a:lnTo>
                  <a:pt x="0" y="0"/>
                </a:lnTo>
                <a:close/>
              </a:path>
            </a:pathLst>
          </a:custGeom>
          <a:blipFill rotWithShape="1">
            <a:blip r:embed="rId5">
              <a:alphaModFix/>
            </a:blip>
            <a:stretch>
              <a:fillRect b="-1851" l="-1141" r="0" t="-1680"/>
            </a:stretch>
          </a:blipFill>
          <a:ln>
            <a:noFill/>
          </a:ln>
        </p:spPr>
      </p:sp>
      <p:sp>
        <p:nvSpPr>
          <p:cNvPr id="138" name="Google Shape;138;p7"/>
          <p:cNvSpPr/>
          <p:nvPr/>
        </p:nvSpPr>
        <p:spPr>
          <a:xfrm>
            <a:off x="0" y="0"/>
            <a:ext cx="5944671" cy="5725271"/>
          </a:xfrm>
          <a:custGeom>
            <a:rect b="b" l="l" r="r" t="t"/>
            <a:pathLst>
              <a:path extrusionOk="0" h="5725271" w="5944671">
                <a:moveTo>
                  <a:pt x="0" y="0"/>
                </a:moveTo>
                <a:lnTo>
                  <a:pt x="5944671" y="0"/>
                </a:lnTo>
                <a:lnTo>
                  <a:pt x="5944671" y="5725271"/>
                </a:lnTo>
                <a:lnTo>
                  <a:pt x="0" y="5725271"/>
                </a:lnTo>
                <a:lnTo>
                  <a:pt x="0" y="0"/>
                </a:lnTo>
                <a:close/>
              </a:path>
            </a:pathLst>
          </a:custGeom>
          <a:blipFill rotWithShape="1">
            <a:blip r:embed="rId6">
              <a:alphaModFix/>
            </a:blip>
            <a:stretch>
              <a:fillRect b="0" l="-3163" r="-3794" t="0"/>
            </a:stretch>
          </a:blipFill>
          <a:ln>
            <a:noFill/>
          </a:ln>
        </p:spPr>
      </p:sp>
      <p:sp>
        <p:nvSpPr>
          <p:cNvPr id="139" name="Google Shape;139;p7"/>
          <p:cNvSpPr/>
          <p:nvPr/>
        </p:nvSpPr>
        <p:spPr>
          <a:xfrm>
            <a:off x="11878725" y="0"/>
            <a:ext cx="6409275" cy="5422557"/>
          </a:xfrm>
          <a:custGeom>
            <a:rect b="b" l="l" r="r" t="t"/>
            <a:pathLst>
              <a:path extrusionOk="0" h="5422557" w="6409275">
                <a:moveTo>
                  <a:pt x="0" y="0"/>
                </a:moveTo>
                <a:lnTo>
                  <a:pt x="6409275" y="0"/>
                </a:lnTo>
                <a:lnTo>
                  <a:pt x="6409275" y="5422557"/>
                </a:lnTo>
                <a:lnTo>
                  <a:pt x="0" y="5422557"/>
                </a:lnTo>
                <a:lnTo>
                  <a:pt x="0" y="0"/>
                </a:lnTo>
                <a:close/>
              </a:path>
            </a:pathLst>
          </a:custGeom>
          <a:blipFill rotWithShape="1">
            <a:blip r:embed="rId7">
              <a:alphaModFix/>
            </a:blip>
            <a:stretch>
              <a:fillRect b="0" l="-2103" r="-4034" t="0"/>
            </a:stretch>
          </a:blipFill>
          <a:ln>
            <a:noFill/>
          </a:ln>
        </p:spPr>
      </p:sp>
      <p:sp>
        <p:nvSpPr>
          <p:cNvPr id="140" name="Google Shape;140;p7"/>
          <p:cNvSpPr txBox="1"/>
          <p:nvPr/>
        </p:nvSpPr>
        <p:spPr>
          <a:xfrm>
            <a:off x="0" y="5734796"/>
            <a:ext cx="5944671" cy="557312"/>
          </a:xfrm>
          <a:prstGeom prst="rect">
            <a:avLst/>
          </a:prstGeom>
          <a:noFill/>
          <a:ln>
            <a:noFill/>
          </a:ln>
        </p:spPr>
        <p:txBody>
          <a:bodyPr anchorCtr="0" anchor="t" bIns="0" lIns="0" spcFirstLastPara="1" rIns="0" wrap="square" tIns="0">
            <a:spAutoFit/>
          </a:bodyPr>
          <a:lstStyle/>
          <a:p>
            <a:pPr indent="0" lvl="0" marL="0" marR="0" rtl="0" algn="ctr">
              <a:lnSpc>
                <a:spcPct val="115006"/>
              </a:lnSpc>
              <a:spcBef>
                <a:spcPts val="0"/>
              </a:spcBef>
              <a:spcAft>
                <a:spcPts val="0"/>
              </a:spcAft>
              <a:buNone/>
            </a:pPr>
            <a:r>
              <a:rPr b="0" i="0" lang="en-US" sz="3765" u="none" cap="none" strike="noStrike">
                <a:solidFill>
                  <a:srgbClr val="F9C2C5"/>
                </a:solidFill>
                <a:latin typeface="Arial"/>
                <a:ea typeface="Arial"/>
                <a:cs typeface="Arial"/>
                <a:sym typeface="Arial"/>
              </a:rPr>
              <a:t>pie chart </a:t>
            </a:r>
            <a:endParaRPr/>
          </a:p>
        </p:txBody>
      </p:sp>
      <p:sp>
        <p:nvSpPr>
          <p:cNvPr id="141" name="Google Shape;141;p7"/>
          <p:cNvSpPr txBox="1"/>
          <p:nvPr/>
        </p:nvSpPr>
        <p:spPr>
          <a:xfrm>
            <a:off x="5755058" y="8712944"/>
            <a:ext cx="6436972" cy="557312"/>
          </a:xfrm>
          <a:prstGeom prst="rect">
            <a:avLst/>
          </a:prstGeom>
          <a:noFill/>
          <a:ln>
            <a:noFill/>
          </a:ln>
        </p:spPr>
        <p:txBody>
          <a:bodyPr anchorCtr="0" anchor="t" bIns="0" lIns="0" spcFirstLastPara="1" rIns="0" wrap="square" tIns="0">
            <a:spAutoFit/>
          </a:bodyPr>
          <a:lstStyle/>
          <a:p>
            <a:pPr indent="0" lvl="0" marL="0" marR="0" rtl="0" algn="ctr">
              <a:lnSpc>
                <a:spcPct val="115006"/>
              </a:lnSpc>
              <a:spcBef>
                <a:spcPts val="0"/>
              </a:spcBef>
              <a:spcAft>
                <a:spcPts val="0"/>
              </a:spcAft>
              <a:buNone/>
            </a:pPr>
            <a:r>
              <a:rPr b="0" i="0" lang="en-US" sz="3765" u="none" cap="none" strike="noStrike">
                <a:solidFill>
                  <a:srgbClr val="F9C2C5"/>
                </a:solidFill>
                <a:latin typeface="Arial"/>
                <a:ea typeface="Arial"/>
                <a:cs typeface="Arial"/>
                <a:sym typeface="Arial"/>
              </a:rPr>
              <a:t>Bar graph </a:t>
            </a:r>
            <a:endParaRPr/>
          </a:p>
        </p:txBody>
      </p:sp>
      <p:sp>
        <p:nvSpPr>
          <p:cNvPr id="142" name="Google Shape;142;p7"/>
          <p:cNvSpPr txBox="1"/>
          <p:nvPr/>
        </p:nvSpPr>
        <p:spPr>
          <a:xfrm>
            <a:off x="12035377" y="5734796"/>
            <a:ext cx="6095970" cy="557312"/>
          </a:xfrm>
          <a:prstGeom prst="rect">
            <a:avLst/>
          </a:prstGeom>
          <a:noFill/>
          <a:ln>
            <a:noFill/>
          </a:ln>
        </p:spPr>
        <p:txBody>
          <a:bodyPr anchorCtr="0" anchor="t" bIns="0" lIns="0" spcFirstLastPara="1" rIns="0" wrap="square" tIns="0">
            <a:spAutoFit/>
          </a:bodyPr>
          <a:lstStyle/>
          <a:p>
            <a:pPr indent="0" lvl="0" marL="0" marR="0" rtl="0" algn="ctr">
              <a:lnSpc>
                <a:spcPct val="115006"/>
              </a:lnSpc>
              <a:spcBef>
                <a:spcPts val="0"/>
              </a:spcBef>
              <a:spcAft>
                <a:spcPts val="0"/>
              </a:spcAft>
              <a:buNone/>
            </a:pPr>
            <a:r>
              <a:rPr b="0" i="0" lang="en-US" sz="3765" u="none" cap="none" strike="noStrike">
                <a:solidFill>
                  <a:srgbClr val="F9C2C5"/>
                </a:solidFill>
                <a:latin typeface="Arial"/>
                <a:ea typeface="Arial"/>
                <a:cs typeface="Arial"/>
                <a:sym typeface="Arial"/>
              </a:rPr>
              <a:t>pie chart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2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2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2C59"/>
        </a:solidFill>
      </p:bgPr>
    </p:bg>
    <p:spTree>
      <p:nvGrpSpPr>
        <p:cNvPr id="146" name="Shape 146"/>
        <p:cNvGrpSpPr/>
        <p:nvPr/>
      </p:nvGrpSpPr>
      <p:grpSpPr>
        <a:xfrm>
          <a:off x="0" y="0"/>
          <a:ext cx="0" cy="0"/>
          <a:chOff x="0" y="0"/>
          <a:chExt cx="0" cy="0"/>
        </a:xfrm>
      </p:grpSpPr>
      <p:sp>
        <p:nvSpPr>
          <p:cNvPr id="147" name="Google Shape;147;p8"/>
          <p:cNvSpPr/>
          <p:nvPr/>
        </p:nvSpPr>
        <p:spPr>
          <a:xfrm>
            <a:off x="11156835" y="3946432"/>
            <a:ext cx="8762245" cy="7907926"/>
          </a:xfrm>
          <a:custGeom>
            <a:rect b="b" l="l" r="r" t="t"/>
            <a:pathLst>
              <a:path extrusionOk="0" h="7907926" w="8762245">
                <a:moveTo>
                  <a:pt x="0" y="0"/>
                </a:moveTo>
                <a:lnTo>
                  <a:pt x="8762245" y="0"/>
                </a:lnTo>
                <a:lnTo>
                  <a:pt x="8762245" y="7907926"/>
                </a:lnTo>
                <a:lnTo>
                  <a:pt x="0" y="7907926"/>
                </a:lnTo>
                <a:lnTo>
                  <a:pt x="0" y="0"/>
                </a:lnTo>
                <a:close/>
              </a:path>
            </a:pathLst>
          </a:custGeom>
          <a:blipFill rotWithShape="1">
            <a:blip r:embed="rId3">
              <a:alphaModFix/>
            </a:blip>
            <a:stretch>
              <a:fillRect b="0" l="0" r="0" t="0"/>
            </a:stretch>
          </a:blipFill>
          <a:ln>
            <a:noFill/>
          </a:ln>
        </p:spPr>
      </p:sp>
      <p:sp>
        <p:nvSpPr>
          <p:cNvPr id="148" name="Google Shape;148;p8"/>
          <p:cNvSpPr/>
          <p:nvPr/>
        </p:nvSpPr>
        <p:spPr>
          <a:xfrm>
            <a:off x="12538169" y="0"/>
            <a:ext cx="5749831" cy="5668041"/>
          </a:xfrm>
          <a:custGeom>
            <a:rect b="b" l="l" r="r" t="t"/>
            <a:pathLst>
              <a:path extrusionOk="0" h="5668041" w="5749831">
                <a:moveTo>
                  <a:pt x="0" y="0"/>
                </a:moveTo>
                <a:lnTo>
                  <a:pt x="5749831" y="0"/>
                </a:lnTo>
                <a:lnTo>
                  <a:pt x="5749831" y="5668041"/>
                </a:lnTo>
                <a:lnTo>
                  <a:pt x="0" y="5668041"/>
                </a:lnTo>
                <a:lnTo>
                  <a:pt x="0" y="0"/>
                </a:lnTo>
                <a:close/>
              </a:path>
            </a:pathLst>
          </a:custGeom>
          <a:blipFill rotWithShape="1">
            <a:blip r:embed="rId4">
              <a:alphaModFix/>
            </a:blip>
            <a:stretch>
              <a:fillRect b="0" l="0" r="0" t="0"/>
            </a:stretch>
          </a:blipFill>
          <a:ln>
            <a:noFill/>
          </a:ln>
        </p:spPr>
      </p:sp>
      <p:sp>
        <p:nvSpPr>
          <p:cNvPr id="149" name="Google Shape;149;p8"/>
          <p:cNvSpPr/>
          <p:nvPr/>
        </p:nvSpPr>
        <p:spPr>
          <a:xfrm>
            <a:off x="-144308" y="0"/>
            <a:ext cx="6412573" cy="5446762"/>
          </a:xfrm>
          <a:custGeom>
            <a:rect b="b" l="l" r="r" t="t"/>
            <a:pathLst>
              <a:path extrusionOk="0" h="5446762" w="6412573">
                <a:moveTo>
                  <a:pt x="0" y="0"/>
                </a:moveTo>
                <a:lnTo>
                  <a:pt x="6412573" y="0"/>
                </a:lnTo>
                <a:lnTo>
                  <a:pt x="6412573" y="5446762"/>
                </a:lnTo>
                <a:lnTo>
                  <a:pt x="0" y="5446762"/>
                </a:lnTo>
                <a:lnTo>
                  <a:pt x="0" y="0"/>
                </a:lnTo>
                <a:close/>
              </a:path>
            </a:pathLst>
          </a:custGeom>
          <a:blipFill rotWithShape="1">
            <a:blip r:embed="rId5">
              <a:alphaModFix/>
            </a:blip>
            <a:stretch>
              <a:fillRect b="0" l="0" r="-2028" t="0"/>
            </a:stretch>
          </a:blipFill>
          <a:ln>
            <a:noFill/>
          </a:ln>
        </p:spPr>
      </p:sp>
      <p:sp>
        <p:nvSpPr>
          <p:cNvPr id="150" name="Google Shape;150;p8"/>
          <p:cNvSpPr/>
          <p:nvPr/>
        </p:nvSpPr>
        <p:spPr>
          <a:xfrm>
            <a:off x="6628290" y="4329252"/>
            <a:ext cx="5549854" cy="5746003"/>
          </a:xfrm>
          <a:custGeom>
            <a:rect b="b" l="l" r="r" t="t"/>
            <a:pathLst>
              <a:path extrusionOk="0" h="5746003" w="5549854">
                <a:moveTo>
                  <a:pt x="0" y="0"/>
                </a:moveTo>
                <a:lnTo>
                  <a:pt x="5549854" y="0"/>
                </a:lnTo>
                <a:lnTo>
                  <a:pt x="5549854" y="5746004"/>
                </a:lnTo>
                <a:lnTo>
                  <a:pt x="0" y="5746004"/>
                </a:lnTo>
                <a:lnTo>
                  <a:pt x="0" y="0"/>
                </a:lnTo>
                <a:close/>
              </a:path>
            </a:pathLst>
          </a:custGeom>
          <a:blipFill rotWithShape="1">
            <a:blip r:embed="rId6">
              <a:alphaModFix/>
            </a:blip>
            <a:stretch>
              <a:fillRect b="0" l="0" r="0" t="0"/>
            </a:stretch>
          </a:blipFill>
          <a:ln>
            <a:noFill/>
          </a:ln>
        </p:spPr>
      </p:sp>
      <p:sp>
        <p:nvSpPr>
          <p:cNvPr id="151" name="Google Shape;151;p8"/>
          <p:cNvSpPr txBox="1"/>
          <p:nvPr/>
        </p:nvSpPr>
        <p:spPr>
          <a:xfrm>
            <a:off x="14767666" y="5880618"/>
            <a:ext cx="1540584" cy="486462"/>
          </a:xfrm>
          <a:prstGeom prst="rect">
            <a:avLst/>
          </a:prstGeom>
          <a:noFill/>
          <a:ln>
            <a:noFill/>
          </a:ln>
        </p:spPr>
        <p:txBody>
          <a:bodyPr anchorCtr="0" anchor="t" bIns="0" lIns="0" spcFirstLastPara="1" rIns="0" wrap="square" tIns="0">
            <a:spAutoFit/>
          </a:bodyPr>
          <a:lstStyle/>
          <a:p>
            <a:pPr indent="0" lvl="0" marL="0" marR="0" rtl="0" algn="ctr">
              <a:lnSpc>
                <a:spcPct val="114979"/>
              </a:lnSpc>
              <a:spcBef>
                <a:spcPts val="0"/>
              </a:spcBef>
              <a:spcAft>
                <a:spcPts val="0"/>
              </a:spcAft>
              <a:buNone/>
            </a:pPr>
            <a:r>
              <a:rPr b="0" i="0" lang="en-US" sz="3358" u="none" cap="none" strike="noStrike">
                <a:solidFill>
                  <a:srgbClr val="F9C2C5"/>
                </a:solidFill>
                <a:latin typeface="Arial"/>
                <a:ea typeface="Arial"/>
                <a:cs typeface="Arial"/>
                <a:sym typeface="Arial"/>
              </a:rPr>
              <a:t>barplot</a:t>
            </a:r>
            <a:endParaRPr/>
          </a:p>
        </p:txBody>
      </p:sp>
      <p:sp>
        <p:nvSpPr>
          <p:cNvPr id="152" name="Google Shape;152;p8"/>
          <p:cNvSpPr txBox="1"/>
          <p:nvPr/>
        </p:nvSpPr>
        <p:spPr>
          <a:xfrm>
            <a:off x="6369073" y="3458496"/>
            <a:ext cx="5565126" cy="487936"/>
          </a:xfrm>
          <a:prstGeom prst="rect">
            <a:avLst/>
          </a:prstGeom>
          <a:noFill/>
          <a:ln>
            <a:noFill/>
          </a:ln>
        </p:spPr>
        <p:txBody>
          <a:bodyPr anchorCtr="0" anchor="t" bIns="0" lIns="0" spcFirstLastPara="1" rIns="0" wrap="square" tIns="0">
            <a:spAutoFit/>
          </a:bodyPr>
          <a:lstStyle/>
          <a:p>
            <a:pPr indent="0" lvl="0" marL="0" marR="0" rtl="0" algn="ctr">
              <a:lnSpc>
                <a:spcPct val="115012"/>
              </a:lnSpc>
              <a:spcBef>
                <a:spcPts val="0"/>
              </a:spcBef>
              <a:spcAft>
                <a:spcPts val="0"/>
              </a:spcAft>
              <a:buNone/>
            </a:pPr>
            <a:r>
              <a:rPr b="0" i="0" lang="en-US" sz="3304" u="none" cap="none" strike="noStrike">
                <a:solidFill>
                  <a:srgbClr val="F9C2C5"/>
                </a:solidFill>
                <a:latin typeface="Arial"/>
                <a:ea typeface="Arial"/>
                <a:cs typeface="Arial"/>
                <a:sym typeface="Arial"/>
              </a:rPr>
              <a:t>histogram</a:t>
            </a:r>
            <a:endParaRPr/>
          </a:p>
        </p:txBody>
      </p:sp>
      <p:sp>
        <p:nvSpPr>
          <p:cNvPr id="153" name="Google Shape;153;p8"/>
          <p:cNvSpPr txBox="1"/>
          <p:nvPr/>
        </p:nvSpPr>
        <p:spPr>
          <a:xfrm>
            <a:off x="547896" y="5687091"/>
            <a:ext cx="5028165" cy="491796"/>
          </a:xfrm>
          <a:prstGeom prst="rect">
            <a:avLst/>
          </a:prstGeom>
          <a:noFill/>
          <a:ln>
            <a:noFill/>
          </a:ln>
        </p:spPr>
        <p:txBody>
          <a:bodyPr anchorCtr="0" anchor="t" bIns="0" lIns="0" spcFirstLastPara="1" rIns="0" wrap="square" tIns="0">
            <a:spAutoFit/>
          </a:bodyPr>
          <a:lstStyle/>
          <a:p>
            <a:pPr indent="0" lvl="0" marL="0" marR="0" rtl="0" algn="ctr">
              <a:lnSpc>
                <a:spcPct val="115001"/>
              </a:lnSpc>
              <a:spcBef>
                <a:spcPts val="0"/>
              </a:spcBef>
              <a:spcAft>
                <a:spcPts val="0"/>
              </a:spcAft>
              <a:buNone/>
            </a:pPr>
            <a:r>
              <a:rPr b="0" i="0" lang="en-US" sz="3393" u="none" cap="none" strike="noStrike">
                <a:solidFill>
                  <a:srgbClr val="F9C2C5"/>
                </a:solidFill>
                <a:latin typeface="Arial"/>
                <a:ea typeface="Arial"/>
                <a:cs typeface="Arial"/>
                <a:sym typeface="Arial"/>
              </a:rPr>
              <a:t>Violin plot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500"/>
                                        <p:tgtEl>
                                          <p:spTgt spid="149"/>
                                        </p:tgtEl>
                                        <p:attrNameLst>
                                          <p:attrName>ppt_w</p:attrName>
                                        </p:attrNameLst>
                                      </p:cBhvr>
                                      <p:tavLst>
                                        <p:tav fmla="" tm="0">
                                          <p:val>
                                            <p:strVal val="0"/>
                                          </p:val>
                                        </p:tav>
                                        <p:tav fmla="" tm="100000">
                                          <p:val>
                                            <p:strVal val="#ppt_w"/>
                                          </p:val>
                                        </p:tav>
                                      </p:tavLst>
                                    </p:anim>
                                    <p:anim calcmode="lin" valueType="num">
                                      <p:cBhvr additive="base">
                                        <p:cTn dur="500"/>
                                        <p:tgtEl>
                                          <p:spTgt spid="14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500"/>
                                        <p:tgtEl>
                                          <p:spTgt spid="148"/>
                                        </p:tgtEl>
                                        <p:attrNameLst>
                                          <p:attrName>ppt_w</p:attrName>
                                        </p:attrNameLst>
                                      </p:cBhvr>
                                      <p:tavLst>
                                        <p:tav fmla="" tm="0">
                                          <p:val>
                                            <p:strVal val="0"/>
                                          </p:val>
                                        </p:tav>
                                        <p:tav fmla="" tm="100000">
                                          <p:val>
                                            <p:strVal val="#ppt_w"/>
                                          </p:val>
                                        </p:tav>
                                      </p:tavLst>
                                    </p:anim>
                                    <p:anim calcmode="lin" valueType="num">
                                      <p:cBhvr additive="base">
                                        <p:cTn dur="500"/>
                                        <p:tgtEl>
                                          <p:spTgt spid="14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500"/>
                                        <p:tgtEl>
                                          <p:spTgt spid="150"/>
                                        </p:tgtEl>
                                        <p:attrNameLst>
                                          <p:attrName>ppt_w</p:attrName>
                                        </p:attrNameLst>
                                      </p:cBhvr>
                                      <p:tavLst>
                                        <p:tav fmla="" tm="0">
                                          <p:val>
                                            <p:strVal val="0"/>
                                          </p:val>
                                        </p:tav>
                                        <p:tav fmla="" tm="100000">
                                          <p:val>
                                            <p:strVal val="#ppt_w"/>
                                          </p:val>
                                        </p:tav>
                                      </p:tavLst>
                                    </p:anim>
                                    <p:anim calcmode="lin" valueType="num">
                                      <p:cBhvr additive="base">
                                        <p:cTn dur="500"/>
                                        <p:tgtEl>
                                          <p:spTgt spid="15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2C59"/>
        </a:solidFill>
      </p:bgPr>
    </p:bg>
    <p:spTree>
      <p:nvGrpSpPr>
        <p:cNvPr id="157" name="Shape 157"/>
        <p:cNvGrpSpPr/>
        <p:nvPr/>
      </p:nvGrpSpPr>
      <p:grpSpPr>
        <a:xfrm>
          <a:off x="0" y="0"/>
          <a:ext cx="0" cy="0"/>
          <a:chOff x="0" y="0"/>
          <a:chExt cx="0" cy="0"/>
        </a:xfrm>
      </p:grpSpPr>
      <p:sp>
        <p:nvSpPr>
          <p:cNvPr id="158" name="Google Shape;158;p9"/>
          <p:cNvSpPr txBox="1"/>
          <p:nvPr/>
        </p:nvSpPr>
        <p:spPr>
          <a:xfrm>
            <a:off x="204080" y="137405"/>
            <a:ext cx="6660995" cy="62115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70" u="none" cap="none" strike="noStrike">
                <a:solidFill>
                  <a:srgbClr val="FFFFFF"/>
                </a:solidFill>
                <a:latin typeface="Arial"/>
                <a:ea typeface="Arial"/>
                <a:cs typeface="Arial"/>
                <a:sym typeface="Arial"/>
              </a:rPr>
              <a:t>04 - TEST PERFORMED </a:t>
            </a:r>
            <a:endParaRPr/>
          </a:p>
        </p:txBody>
      </p:sp>
      <p:sp>
        <p:nvSpPr>
          <p:cNvPr id="159" name="Google Shape;159;p9"/>
          <p:cNvSpPr/>
          <p:nvPr/>
        </p:nvSpPr>
        <p:spPr>
          <a:xfrm>
            <a:off x="-1320165" y="5766798"/>
            <a:ext cx="6513156" cy="5878123"/>
          </a:xfrm>
          <a:custGeom>
            <a:rect b="b" l="l" r="r" t="t"/>
            <a:pathLst>
              <a:path extrusionOk="0" h="5878123" w="6513156">
                <a:moveTo>
                  <a:pt x="0" y="0"/>
                </a:moveTo>
                <a:lnTo>
                  <a:pt x="6513156" y="0"/>
                </a:lnTo>
                <a:lnTo>
                  <a:pt x="6513156" y="5878123"/>
                </a:lnTo>
                <a:lnTo>
                  <a:pt x="0" y="5878123"/>
                </a:lnTo>
                <a:lnTo>
                  <a:pt x="0" y="0"/>
                </a:lnTo>
                <a:close/>
              </a:path>
            </a:pathLst>
          </a:custGeom>
          <a:blipFill rotWithShape="1">
            <a:blip r:embed="rId3">
              <a:alphaModFix/>
            </a:blip>
            <a:stretch>
              <a:fillRect b="0" l="0" r="0" t="0"/>
            </a:stretch>
          </a:blipFill>
          <a:ln>
            <a:noFill/>
          </a:ln>
        </p:spPr>
      </p:sp>
      <p:sp>
        <p:nvSpPr>
          <p:cNvPr id="160" name="Google Shape;160;p9"/>
          <p:cNvSpPr txBox="1"/>
          <p:nvPr/>
        </p:nvSpPr>
        <p:spPr>
          <a:xfrm>
            <a:off x="0" y="911860"/>
            <a:ext cx="18288000" cy="426847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900" u="sng" cap="none" strike="noStrike">
                <a:solidFill>
                  <a:srgbClr val="FFFFFF"/>
                </a:solidFill>
                <a:latin typeface="Arial"/>
                <a:ea typeface="Arial"/>
                <a:cs typeface="Arial"/>
                <a:sym typeface="Arial"/>
              </a:rPr>
              <a:t>T-test: Gender vs Feeling pressured by academic workload</a:t>
            </a:r>
            <a:endParaRPr/>
          </a:p>
          <a:p>
            <a:pPr indent="-259081" lvl="1" marL="518164" marR="0" rtl="0" algn="l">
              <a:lnSpc>
                <a:spcPct val="140000"/>
              </a:lnSpc>
              <a:spcBef>
                <a:spcPts val="0"/>
              </a:spcBef>
              <a:spcAft>
                <a:spcPts val="0"/>
              </a:spcAft>
              <a:buClr>
                <a:srgbClr val="FFFFFF"/>
              </a:buClr>
              <a:buSzPts val="2400"/>
              <a:buFont typeface="Arial"/>
              <a:buChar char="•"/>
            </a:pPr>
            <a:r>
              <a:rPr b="0" i="0" lang="en-US" sz="2400" u="none" cap="none" strike="noStrike">
                <a:solidFill>
                  <a:srgbClr val="FFFFFF"/>
                </a:solidFill>
                <a:latin typeface="Arial"/>
                <a:ea typeface="Arial"/>
                <a:cs typeface="Arial"/>
                <a:sym typeface="Arial"/>
              </a:rPr>
              <a:t>Null Hypothesis (H₀): There is no difference between males and females in how pressured they feel by academic workload.</a:t>
            </a:r>
            <a:endParaRPr/>
          </a:p>
          <a:p>
            <a:pPr indent="-259081" lvl="1" marL="518164" marR="0" rtl="0" algn="l">
              <a:lnSpc>
                <a:spcPct val="140000"/>
              </a:lnSpc>
              <a:spcBef>
                <a:spcPts val="0"/>
              </a:spcBef>
              <a:spcAft>
                <a:spcPts val="0"/>
              </a:spcAft>
              <a:buClr>
                <a:srgbClr val="FFFFFF"/>
              </a:buClr>
              <a:buSzPts val="2400"/>
              <a:buFont typeface="Arial"/>
              <a:buChar char="•"/>
            </a:pPr>
            <a:r>
              <a:rPr b="0" i="0" lang="en-US" sz="2400" u="none" cap="none" strike="noStrike">
                <a:solidFill>
                  <a:srgbClr val="FFFFFF"/>
                </a:solidFill>
                <a:latin typeface="Arial"/>
                <a:ea typeface="Arial"/>
                <a:cs typeface="Arial"/>
                <a:sym typeface="Arial"/>
              </a:rPr>
              <a:t>Alternative Hypothesis (H₁): There is a significant difference between males and females in how pressured they feel by academic workload.</a:t>
            </a:r>
            <a:endParaRPr/>
          </a:p>
          <a:p>
            <a:pPr indent="0" lvl="0" marL="0" marR="0" rtl="0" algn="l">
              <a:lnSpc>
                <a:spcPct val="140000"/>
              </a:lnSpc>
              <a:spcBef>
                <a:spcPts val="0"/>
              </a:spcBef>
              <a:spcAft>
                <a:spcPts val="0"/>
              </a:spcAft>
              <a:buNone/>
            </a:pPr>
            <a:r>
              <a:rPr b="1" i="0" lang="en-US" sz="2900" u="sng" cap="none" strike="noStrike">
                <a:solidFill>
                  <a:srgbClr val="FFFFFF"/>
                </a:solidFill>
                <a:latin typeface="Arial"/>
                <a:ea typeface="Arial"/>
                <a:cs typeface="Arial"/>
                <a:sym typeface="Arial"/>
              </a:rPr>
              <a:t>p-value: 0.323</a:t>
            </a:r>
            <a:endParaRPr/>
          </a:p>
          <a:p>
            <a:pPr indent="0" lvl="0" marL="0" marR="0" rtl="0" algn="l">
              <a:lnSpc>
                <a:spcPct val="140000"/>
              </a:lnSpc>
              <a:spcBef>
                <a:spcPts val="0"/>
              </a:spcBef>
              <a:spcAft>
                <a:spcPts val="0"/>
              </a:spcAft>
              <a:buNone/>
            </a:pPr>
            <a:r>
              <a:rPr b="0" i="0" lang="en-US" sz="2900" u="none" cap="none" strike="noStrike">
                <a:solidFill>
                  <a:srgbClr val="FFFFFF"/>
                </a:solidFill>
                <a:latin typeface="Arial"/>
                <a:ea typeface="Arial"/>
                <a:cs typeface="Arial"/>
                <a:sym typeface="Arial"/>
              </a:rPr>
              <a:t>A p-value greater than 0.05 indicates that we fail to reject the null hypothesis. </a:t>
            </a:r>
            <a:endParaRPr/>
          </a:p>
          <a:p>
            <a:pPr indent="0" lvl="0" marL="0" marR="0" rtl="0" algn="l">
              <a:lnSpc>
                <a:spcPct val="140000"/>
              </a:lnSpc>
              <a:spcBef>
                <a:spcPts val="0"/>
              </a:spcBef>
              <a:spcAft>
                <a:spcPts val="0"/>
              </a:spcAft>
              <a:buNone/>
            </a:pPr>
            <a:r>
              <a:rPr b="1" i="0" lang="en-US" sz="3000" u="none" cap="none" strike="noStrike">
                <a:solidFill>
                  <a:srgbClr val="FFFFFF"/>
                </a:solidFill>
                <a:latin typeface="Arial"/>
                <a:ea typeface="Arial"/>
                <a:cs typeface="Arial"/>
                <a:sym typeface="Arial"/>
              </a:rPr>
              <a:t>This means that there is no statistically significant difference between males and females in feeling pressured by academic workload.</a:t>
            </a:r>
            <a:endParaRPr/>
          </a:p>
        </p:txBody>
      </p:sp>
      <p:sp>
        <p:nvSpPr>
          <p:cNvPr id="161" name="Google Shape;161;p9"/>
          <p:cNvSpPr txBox="1"/>
          <p:nvPr/>
        </p:nvSpPr>
        <p:spPr>
          <a:xfrm>
            <a:off x="0" y="5452790"/>
            <a:ext cx="18288000" cy="426847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900" u="sng" cap="none" strike="noStrike">
                <a:solidFill>
                  <a:srgbClr val="FFFFFF"/>
                </a:solidFill>
                <a:latin typeface="Arial"/>
                <a:ea typeface="Arial"/>
                <a:cs typeface="Arial"/>
                <a:sym typeface="Arial"/>
              </a:rPr>
              <a:t>Chi-Square test:Gender vs. Challenging to balance academic &amp; personal life</a:t>
            </a:r>
            <a:endParaRPr/>
          </a:p>
          <a:p>
            <a:pPr indent="-259081" lvl="1" marL="518164" marR="0" rtl="0" algn="l">
              <a:lnSpc>
                <a:spcPct val="140000"/>
              </a:lnSpc>
              <a:spcBef>
                <a:spcPts val="0"/>
              </a:spcBef>
              <a:spcAft>
                <a:spcPts val="0"/>
              </a:spcAft>
              <a:buClr>
                <a:srgbClr val="FFFFFF"/>
              </a:buClr>
              <a:buSzPts val="2400"/>
              <a:buFont typeface="Arial"/>
              <a:buChar char="•"/>
            </a:pPr>
            <a:r>
              <a:rPr b="0" i="0" lang="en-US" sz="2400" u="none" cap="none" strike="noStrike">
                <a:solidFill>
                  <a:srgbClr val="FFFFFF"/>
                </a:solidFill>
                <a:latin typeface="Arial"/>
                <a:ea typeface="Arial"/>
                <a:cs typeface="Arial"/>
                <a:sym typeface="Arial"/>
              </a:rPr>
              <a:t>Null Hypothesis (H₀): Gender and the challenge of balancing academic and personal life are independent (i.e., there is no association between them).</a:t>
            </a:r>
            <a:endParaRPr/>
          </a:p>
          <a:p>
            <a:pPr indent="-259081" lvl="1" marL="518164" marR="0" rtl="0" algn="l">
              <a:lnSpc>
                <a:spcPct val="140000"/>
              </a:lnSpc>
              <a:spcBef>
                <a:spcPts val="0"/>
              </a:spcBef>
              <a:spcAft>
                <a:spcPts val="0"/>
              </a:spcAft>
              <a:buClr>
                <a:srgbClr val="FFFFFF"/>
              </a:buClr>
              <a:buSzPts val="2400"/>
              <a:buFont typeface="Arial"/>
              <a:buChar char="•"/>
            </a:pPr>
            <a:r>
              <a:rPr b="0" i="0" lang="en-US" sz="2400" u="none" cap="none" strike="noStrike">
                <a:solidFill>
                  <a:srgbClr val="FFFFFF"/>
                </a:solidFill>
                <a:latin typeface="Arial"/>
                <a:ea typeface="Arial"/>
                <a:cs typeface="Arial"/>
                <a:sym typeface="Arial"/>
              </a:rPr>
              <a:t>Alternative Hypothesis (H₁): There is a significant association between gender and the challenge of balancing academic and personal life.</a:t>
            </a:r>
            <a:endParaRPr/>
          </a:p>
          <a:p>
            <a:pPr indent="0" lvl="0" marL="0" marR="0" rtl="0" algn="l">
              <a:lnSpc>
                <a:spcPct val="140000"/>
              </a:lnSpc>
              <a:spcBef>
                <a:spcPts val="0"/>
              </a:spcBef>
              <a:spcAft>
                <a:spcPts val="0"/>
              </a:spcAft>
              <a:buNone/>
            </a:pPr>
            <a:r>
              <a:rPr b="1" i="0" lang="en-US" sz="2900" u="sng" cap="none" strike="noStrike">
                <a:solidFill>
                  <a:srgbClr val="FFFFFF"/>
                </a:solidFill>
                <a:latin typeface="Arial"/>
                <a:ea typeface="Arial"/>
                <a:cs typeface="Arial"/>
                <a:sym typeface="Arial"/>
              </a:rPr>
              <a:t>p-value: 0.0022</a:t>
            </a:r>
            <a:endParaRPr/>
          </a:p>
          <a:p>
            <a:pPr indent="0" lvl="0" marL="0" marR="0" rtl="0" algn="l">
              <a:lnSpc>
                <a:spcPct val="140000"/>
              </a:lnSpc>
              <a:spcBef>
                <a:spcPts val="0"/>
              </a:spcBef>
              <a:spcAft>
                <a:spcPts val="0"/>
              </a:spcAft>
              <a:buNone/>
            </a:pPr>
            <a:r>
              <a:rPr b="0" i="0" lang="en-US" sz="2900" u="none" cap="none" strike="noStrike">
                <a:solidFill>
                  <a:srgbClr val="FFFFFF"/>
                </a:solidFill>
                <a:latin typeface="Arial"/>
                <a:ea typeface="Arial"/>
                <a:cs typeface="Arial"/>
                <a:sym typeface="Arial"/>
              </a:rPr>
              <a:t>A p-value lower than 0.05 suggests that the null hypothesis can be rejected.</a:t>
            </a:r>
            <a:endParaRPr/>
          </a:p>
          <a:p>
            <a:pPr indent="0" lvl="0" marL="0" marR="0" rtl="0" algn="l">
              <a:lnSpc>
                <a:spcPct val="140000"/>
              </a:lnSpc>
              <a:spcBef>
                <a:spcPts val="0"/>
              </a:spcBef>
              <a:spcAft>
                <a:spcPts val="0"/>
              </a:spcAft>
              <a:buNone/>
            </a:pPr>
            <a:r>
              <a:rPr b="1" i="0" lang="en-US" sz="3000" u="none" cap="none" strike="noStrike">
                <a:solidFill>
                  <a:srgbClr val="FFFFFF"/>
                </a:solidFill>
                <a:latin typeface="Arial"/>
                <a:ea typeface="Arial"/>
                <a:cs typeface="Arial"/>
                <a:sym typeface="Arial"/>
              </a:rPr>
              <a:t>This means there is strong evidence that gender and the challenge of balancing academic and personal life are related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0" st="0"/>
                                            </p:txEl>
                                          </p:spTgt>
                                        </p:tgtEl>
                                        <p:attrNameLst>
                                          <p:attrName>style.visibility</p:attrName>
                                        </p:attrNameLst>
                                      </p:cBhvr>
                                      <p:to>
                                        <p:strVal val="visible"/>
                                      </p:to>
                                    </p:set>
                                    <p:animEffect filter="fade" transition="in">
                                      <p:cBhvr>
                                        <p:cTn dur="1000"/>
                                        <p:tgtEl>
                                          <p:spTgt spid="1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1" st="1"/>
                                            </p:txEl>
                                          </p:spTgt>
                                        </p:tgtEl>
                                        <p:attrNameLst>
                                          <p:attrName>style.visibility</p:attrName>
                                        </p:attrNameLst>
                                      </p:cBhvr>
                                      <p:to>
                                        <p:strVal val="visible"/>
                                      </p:to>
                                    </p:set>
                                    <p:animEffect filter="fade" transition="in">
                                      <p:cBhvr>
                                        <p:cTn dur="1000"/>
                                        <p:tgtEl>
                                          <p:spTgt spid="1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2" st="2"/>
                                            </p:txEl>
                                          </p:spTgt>
                                        </p:tgtEl>
                                        <p:attrNameLst>
                                          <p:attrName>style.visibility</p:attrName>
                                        </p:attrNameLst>
                                      </p:cBhvr>
                                      <p:to>
                                        <p:strVal val="visible"/>
                                      </p:to>
                                    </p:set>
                                    <p:animEffect filter="fade" transition="in">
                                      <p:cBhvr>
                                        <p:cTn dur="1000"/>
                                        <p:tgtEl>
                                          <p:spTgt spid="1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3" st="3"/>
                                            </p:txEl>
                                          </p:spTgt>
                                        </p:tgtEl>
                                        <p:attrNameLst>
                                          <p:attrName>style.visibility</p:attrName>
                                        </p:attrNameLst>
                                      </p:cBhvr>
                                      <p:to>
                                        <p:strVal val="visible"/>
                                      </p:to>
                                    </p:set>
                                    <p:animEffect filter="fade" transition="in">
                                      <p:cBhvr>
                                        <p:cTn dur="1000"/>
                                        <p:tgtEl>
                                          <p:spTgt spid="1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4" st="4"/>
                                            </p:txEl>
                                          </p:spTgt>
                                        </p:tgtEl>
                                        <p:attrNameLst>
                                          <p:attrName>style.visibility</p:attrName>
                                        </p:attrNameLst>
                                      </p:cBhvr>
                                      <p:to>
                                        <p:strVal val="visible"/>
                                      </p:to>
                                    </p:set>
                                    <p:animEffect filter="fade" transition="in">
                                      <p:cBhvr>
                                        <p:cTn dur="1000"/>
                                        <p:tgtEl>
                                          <p:spTgt spid="16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5" st="5"/>
                                            </p:txEl>
                                          </p:spTgt>
                                        </p:tgtEl>
                                        <p:attrNameLst>
                                          <p:attrName>style.visibility</p:attrName>
                                        </p:attrNameLst>
                                      </p:cBhvr>
                                      <p:to>
                                        <p:strVal val="visible"/>
                                      </p:to>
                                    </p:set>
                                    <p:animEffect filter="fade" transition="in">
                                      <p:cBhvr>
                                        <p:cTn dur="1000"/>
                                        <p:tgtEl>
                                          <p:spTgt spid="16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0" st="0"/>
                                            </p:txEl>
                                          </p:spTgt>
                                        </p:tgtEl>
                                        <p:attrNameLst>
                                          <p:attrName>style.visibility</p:attrName>
                                        </p:attrNameLst>
                                      </p:cBhvr>
                                      <p:to>
                                        <p:strVal val="visible"/>
                                      </p:to>
                                    </p:set>
                                    <p:animEffect filter="fade" transition="in">
                                      <p:cBhvr>
                                        <p:cTn dur="1000"/>
                                        <p:tgtEl>
                                          <p:spTgt spid="1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1" st="1"/>
                                            </p:txEl>
                                          </p:spTgt>
                                        </p:tgtEl>
                                        <p:attrNameLst>
                                          <p:attrName>style.visibility</p:attrName>
                                        </p:attrNameLst>
                                      </p:cBhvr>
                                      <p:to>
                                        <p:strVal val="visible"/>
                                      </p:to>
                                    </p:set>
                                    <p:animEffect filter="fade" transition="in">
                                      <p:cBhvr>
                                        <p:cTn dur="1000"/>
                                        <p:tgtEl>
                                          <p:spTgt spid="1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2" st="2"/>
                                            </p:txEl>
                                          </p:spTgt>
                                        </p:tgtEl>
                                        <p:attrNameLst>
                                          <p:attrName>style.visibility</p:attrName>
                                        </p:attrNameLst>
                                      </p:cBhvr>
                                      <p:to>
                                        <p:strVal val="visible"/>
                                      </p:to>
                                    </p:set>
                                    <p:animEffect filter="fade" transition="in">
                                      <p:cBhvr>
                                        <p:cTn dur="1000"/>
                                        <p:tgtEl>
                                          <p:spTgt spid="1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3" st="3"/>
                                            </p:txEl>
                                          </p:spTgt>
                                        </p:tgtEl>
                                        <p:attrNameLst>
                                          <p:attrName>style.visibility</p:attrName>
                                        </p:attrNameLst>
                                      </p:cBhvr>
                                      <p:to>
                                        <p:strVal val="visible"/>
                                      </p:to>
                                    </p:set>
                                    <p:animEffect filter="fade" transition="in">
                                      <p:cBhvr>
                                        <p:cTn dur="1000"/>
                                        <p:tgtEl>
                                          <p:spTgt spid="1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4" st="4"/>
                                            </p:txEl>
                                          </p:spTgt>
                                        </p:tgtEl>
                                        <p:attrNameLst>
                                          <p:attrName>style.visibility</p:attrName>
                                        </p:attrNameLst>
                                      </p:cBhvr>
                                      <p:to>
                                        <p:strVal val="visible"/>
                                      </p:to>
                                    </p:set>
                                    <p:animEffect filter="fade" transition="in">
                                      <p:cBhvr>
                                        <p:cTn dur="1000"/>
                                        <p:tgtEl>
                                          <p:spTgt spid="16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5" st="5"/>
                                            </p:txEl>
                                          </p:spTgt>
                                        </p:tgtEl>
                                        <p:attrNameLst>
                                          <p:attrName>style.visibility</p:attrName>
                                        </p:attrNameLst>
                                      </p:cBhvr>
                                      <p:to>
                                        <p:strVal val="visible"/>
                                      </p:to>
                                    </p:set>
                                    <p:animEffect filter="fade" transition="in">
                                      <p:cBhvr>
                                        <p:cTn dur="1000"/>
                                        <p:tgtEl>
                                          <p:spTgt spid="16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